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C692"/>
    <a:srgbClr val="5A7A91"/>
    <a:srgbClr val="687D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135" d="100"/>
          <a:sy n="135" d="100"/>
        </p:scale>
        <p:origin x="144" y="13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9CE215-435E-8682-23BE-07643A9AE66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3347520-04BF-7111-2CB3-2421C352E5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BBCF8F2-70E2-9FEB-E9F0-014A1F2B9261}"/>
              </a:ext>
            </a:extLst>
          </p:cNvPr>
          <p:cNvSpPr>
            <a:spLocks noGrp="1"/>
          </p:cNvSpPr>
          <p:nvPr>
            <p:ph type="dt" sz="half" idx="10"/>
          </p:nvPr>
        </p:nvSpPr>
        <p:spPr/>
        <p:txBody>
          <a:bodyPr/>
          <a:lstStyle/>
          <a:p>
            <a:fld id="{1411B549-FECB-4376-AE7B-B915FAB48B68}" type="datetimeFigureOut">
              <a:rPr lang="fr-FR" smtClean="0"/>
              <a:t>23/04/2023</a:t>
            </a:fld>
            <a:endParaRPr lang="fr-FR"/>
          </a:p>
        </p:txBody>
      </p:sp>
      <p:sp>
        <p:nvSpPr>
          <p:cNvPr id="5" name="Espace réservé du pied de page 4">
            <a:extLst>
              <a:ext uri="{FF2B5EF4-FFF2-40B4-BE49-F238E27FC236}">
                <a16:creationId xmlns:a16="http://schemas.microsoft.com/office/drawing/2014/main" id="{9D6B643F-8D82-6879-DE40-C6B28AF35E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3147C2-4ABC-C1BE-BB27-3362C92F14E1}"/>
              </a:ext>
            </a:extLst>
          </p:cNvPr>
          <p:cNvSpPr>
            <a:spLocks noGrp="1"/>
          </p:cNvSpPr>
          <p:nvPr>
            <p:ph type="sldNum" sz="quarter" idx="12"/>
          </p:nvPr>
        </p:nvSpPr>
        <p:spPr/>
        <p:txBody>
          <a:bodyPr/>
          <a:lstStyle/>
          <a:p>
            <a:fld id="{252ECC43-BA51-475C-BAA6-921FE3CEC13F}" type="slidenum">
              <a:rPr lang="fr-FR" smtClean="0"/>
              <a:t>‹N°›</a:t>
            </a:fld>
            <a:endParaRPr lang="fr-FR"/>
          </a:p>
        </p:txBody>
      </p:sp>
    </p:spTree>
    <p:extLst>
      <p:ext uri="{BB962C8B-B14F-4D97-AF65-F5344CB8AC3E}">
        <p14:creationId xmlns:p14="http://schemas.microsoft.com/office/powerpoint/2010/main" val="369168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4AF02-5CFA-CF77-AD80-5925AE9E006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EE18608-ACB1-85DF-2124-ED66FB303BE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25A8E1-D6EF-9D16-FA5C-5DF56C5E8856}"/>
              </a:ext>
            </a:extLst>
          </p:cNvPr>
          <p:cNvSpPr>
            <a:spLocks noGrp="1"/>
          </p:cNvSpPr>
          <p:nvPr>
            <p:ph type="dt" sz="half" idx="10"/>
          </p:nvPr>
        </p:nvSpPr>
        <p:spPr/>
        <p:txBody>
          <a:bodyPr/>
          <a:lstStyle/>
          <a:p>
            <a:fld id="{1411B549-FECB-4376-AE7B-B915FAB48B68}" type="datetimeFigureOut">
              <a:rPr lang="fr-FR" smtClean="0"/>
              <a:t>23/04/2023</a:t>
            </a:fld>
            <a:endParaRPr lang="fr-FR"/>
          </a:p>
        </p:txBody>
      </p:sp>
      <p:sp>
        <p:nvSpPr>
          <p:cNvPr id="5" name="Espace réservé du pied de page 4">
            <a:extLst>
              <a:ext uri="{FF2B5EF4-FFF2-40B4-BE49-F238E27FC236}">
                <a16:creationId xmlns:a16="http://schemas.microsoft.com/office/drawing/2014/main" id="{FCC1D8D3-58C5-25A6-8965-04F79BAE2E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80B884-ACC0-D1DE-6349-33B2295DF04A}"/>
              </a:ext>
            </a:extLst>
          </p:cNvPr>
          <p:cNvSpPr>
            <a:spLocks noGrp="1"/>
          </p:cNvSpPr>
          <p:nvPr>
            <p:ph type="sldNum" sz="quarter" idx="12"/>
          </p:nvPr>
        </p:nvSpPr>
        <p:spPr/>
        <p:txBody>
          <a:bodyPr/>
          <a:lstStyle/>
          <a:p>
            <a:fld id="{252ECC43-BA51-475C-BAA6-921FE3CEC13F}" type="slidenum">
              <a:rPr lang="fr-FR" smtClean="0"/>
              <a:t>‹N°›</a:t>
            </a:fld>
            <a:endParaRPr lang="fr-FR"/>
          </a:p>
        </p:txBody>
      </p:sp>
    </p:spTree>
    <p:extLst>
      <p:ext uri="{BB962C8B-B14F-4D97-AF65-F5344CB8AC3E}">
        <p14:creationId xmlns:p14="http://schemas.microsoft.com/office/powerpoint/2010/main" val="16729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83ECC60-7223-D3BC-F887-CDC8B83DE22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92958FC-4277-28CE-4559-E3CD7994117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76EC1A-EB04-3E85-471C-F5CCDF8A67DE}"/>
              </a:ext>
            </a:extLst>
          </p:cNvPr>
          <p:cNvSpPr>
            <a:spLocks noGrp="1"/>
          </p:cNvSpPr>
          <p:nvPr>
            <p:ph type="dt" sz="half" idx="10"/>
          </p:nvPr>
        </p:nvSpPr>
        <p:spPr/>
        <p:txBody>
          <a:bodyPr/>
          <a:lstStyle/>
          <a:p>
            <a:fld id="{1411B549-FECB-4376-AE7B-B915FAB48B68}" type="datetimeFigureOut">
              <a:rPr lang="fr-FR" smtClean="0"/>
              <a:t>23/04/2023</a:t>
            </a:fld>
            <a:endParaRPr lang="fr-FR"/>
          </a:p>
        </p:txBody>
      </p:sp>
      <p:sp>
        <p:nvSpPr>
          <p:cNvPr id="5" name="Espace réservé du pied de page 4">
            <a:extLst>
              <a:ext uri="{FF2B5EF4-FFF2-40B4-BE49-F238E27FC236}">
                <a16:creationId xmlns:a16="http://schemas.microsoft.com/office/drawing/2014/main" id="{4C18EF4D-5717-DB80-5C65-7CBFEC267A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BFBA2A-AABF-EA28-9B4E-D07E82094753}"/>
              </a:ext>
            </a:extLst>
          </p:cNvPr>
          <p:cNvSpPr>
            <a:spLocks noGrp="1"/>
          </p:cNvSpPr>
          <p:nvPr>
            <p:ph type="sldNum" sz="quarter" idx="12"/>
          </p:nvPr>
        </p:nvSpPr>
        <p:spPr/>
        <p:txBody>
          <a:bodyPr/>
          <a:lstStyle/>
          <a:p>
            <a:fld id="{252ECC43-BA51-475C-BAA6-921FE3CEC13F}" type="slidenum">
              <a:rPr lang="fr-FR" smtClean="0"/>
              <a:t>‹N°›</a:t>
            </a:fld>
            <a:endParaRPr lang="fr-FR"/>
          </a:p>
        </p:txBody>
      </p:sp>
    </p:spTree>
    <p:extLst>
      <p:ext uri="{BB962C8B-B14F-4D97-AF65-F5344CB8AC3E}">
        <p14:creationId xmlns:p14="http://schemas.microsoft.com/office/powerpoint/2010/main" val="138852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C89379-3FC4-52BB-BCB4-5848830CE6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58A9FC9-FD6A-6D52-3179-DF8AEDD2D38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BDBF34-DEF7-54C1-D0F0-020B2033AE0D}"/>
              </a:ext>
            </a:extLst>
          </p:cNvPr>
          <p:cNvSpPr>
            <a:spLocks noGrp="1"/>
          </p:cNvSpPr>
          <p:nvPr>
            <p:ph type="dt" sz="half" idx="10"/>
          </p:nvPr>
        </p:nvSpPr>
        <p:spPr/>
        <p:txBody>
          <a:bodyPr/>
          <a:lstStyle/>
          <a:p>
            <a:fld id="{1411B549-FECB-4376-AE7B-B915FAB48B68}" type="datetimeFigureOut">
              <a:rPr lang="fr-FR" smtClean="0"/>
              <a:t>23/04/2023</a:t>
            </a:fld>
            <a:endParaRPr lang="fr-FR"/>
          </a:p>
        </p:txBody>
      </p:sp>
      <p:sp>
        <p:nvSpPr>
          <p:cNvPr id="5" name="Espace réservé du pied de page 4">
            <a:extLst>
              <a:ext uri="{FF2B5EF4-FFF2-40B4-BE49-F238E27FC236}">
                <a16:creationId xmlns:a16="http://schemas.microsoft.com/office/drawing/2014/main" id="{A4D18FE4-EEEA-A795-20D0-423C29CCC0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3E23A3-986B-80E2-8BD0-3C80BD65F47F}"/>
              </a:ext>
            </a:extLst>
          </p:cNvPr>
          <p:cNvSpPr>
            <a:spLocks noGrp="1"/>
          </p:cNvSpPr>
          <p:nvPr>
            <p:ph type="sldNum" sz="quarter" idx="12"/>
          </p:nvPr>
        </p:nvSpPr>
        <p:spPr/>
        <p:txBody>
          <a:bodyPr/>
          <a:lstStyle/>
          <a:p>
            <a:fld id="{252ECC43-BA51-475C-BAA6-921FE3CEC13F}" type="slidenum">
              <a:rPr lang="fr-FR" smtClean="0"/>
              <a:t>‹N°›</a:t>
            </a:fld>
            <a:endParaRPr lang="fr-FR"/>
          </a:p>
        </p:txBody>
      </p:sp>
    </p:spTree>
    <p:extLst>
      <p:ext uri="{BB962C8B-B14F-4D97-AF65-F5344CB8AC3E}">
        <p14:creationId xmlns:p14="http://schemas.microsoft.com/office/powerpoint/2010/main" val="21233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BA5F13-2E3C-4B34-64BE-FF9EE6091F5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1CA5B7E-B53C-DC01-0CB0-885034D469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81B7D81-7964-715A-623A-ADDA32626724}"/>
              </a:ext>
            </a:extLst>
          </p:cNvPr>
          <p:cNvSpPr>
            <a:spLocks noGrp="1"/>
          </p:cNvSpPr>
          <p:nvPr>
            <p:ph type="dt" sz="half" idx="10"/>
          </p:nvPr>
        </p:nvSpPr>
        <p:spPr/>
        <p:txBody>
          <a:bodyPr/>
          <a:lstStyle/>
          <a:p>
            <a:fld id="{1411B549-FECB-4376-AE7B-B915FAB48B68}" type="datetimeFigureOut">
              <a:rPr lang="fr-FR" smtClean="0"/>
              <a:t>23/04/2023</a:t>
            </a:fld>
            <a:endParaRPr lang="fr-FR"/>
          </a:p>
        </p:txBody>
      </p:sp>
      <p:sp>
        <p:nvSpPr>
          <p:cNvPr id="5" name="Espace réservé du pied de page 4">
            <a:extLst>
              <a:ext uri="{FF2B5EF4-FFF2-40B4-BE49-F238E27FC236}">
                <a16:creationId xmlns:a16="http://schemas.microsoft.com/office/drawing/2014/main" id="{B8D84EE7-6621-B0AE-69AD-955BD1C857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D341B9-736B-8525-E254-C5411F81DB63}"/>
              </a:ext>
            </a:extLst>
          </p:cNvPr>
          <p:cNvSpPr>
            <a:spLocks noGrp="1"/>
          </p:cNvSpPr>
          <p:nvPr>
            <p:ph type="sldNum" sz="quarter" idx="12"/>
          </p:nvPr>
        </p:nvSpPr>
        <p:spPr/>
        <p:txBody>
          <a:bodyPr/>
          <a:lstStyle/>
          <a:p>
            <a:fld id="{252ECC43-BA51-475C-BAA6-921FE3CEC13F}" type="slidenum">
              <a:rPr lang="fr-FR" smtClean="0"/>
              <a:t>‹N°›</a:t>
            </a:fld>
            <a:endParaRPr lang="fr-FR"/>
          </a:p>
        </p:txBody>
      </p:sp>
    </p:spTree>
    <p:extLst>
      <p:ext uri="{BB962C8B-B14F-4D97-AF65-F5344CB8AC3E}">
        <p14:creationId xmlns:p14="http://schemas.microsoft.com/office/powerpoint/2010/main" val="245299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4F902A-1C75-F22F-D98E-4F5809B1C37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E81248F-3019-B292-1A48-C19281BB23C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25421CB-0369-7EF7-E11A-A8679C5D1D6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275DCAB-506C-E37D-2DC4-05CAF52D9B1F}"/>
              </a:ext>
            </a:extLst>
          </p:cNvPr>
          <p:cNvSpPr>
            <a:spLocks noGrp="1"/>
          </p:cNvSpPr>
          <p:nvPr>
            <p:ph type="dt" sz="half" idx="10"/>
          </p:nvPr>
        </p:nvSpPr>
        <p:spPr/>
        <p:txBody>
          <a:bodyPr/>
          <a:lstStyle/>
          <a:p>
            <a:fld id="{1411B549-FECB-4376-AE7B-B915FAB48B68}" type="datetimeFigureOut">
              <a:rPr lang="fr-FR" smtClean="0"/>
              <a:t>23/04/2023</a:t>
            </a:fld>
            <a:endParaRPr lang="fr-FR"/>
          </a:p>
        </p:txBody>
      </p:sp>
      <p:sp>
        <p:nvSpPr>
          <p:cNvPr id="6" name="Espace réservé du pied de page 5">
            <a:extLst>
              <a:ext uri="{FF2B5EF4-FFF2-40B4-BE49-F238E27FC236}">
                <a16:creationId xmlns:a16="http://schemas.microsoft.com/office/drawing/2014/main" id="{1BE75C58-0888-F954-13A9-B2FA3C1D1E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3DCE2DC-E161-AB5C-88F2-D974AA8E503E}"/>
              </a:ext>
            </a:extLst>
          </p:cNvPr>
          <p:cNvSpPr>
            <a:spLocks noGrp="1"/>
          </p:cNvSpPr>
          <p:nvPr>
            <p:ph type="sldNum" sz="quarter" idx="12"/>
          </p:nvPr>
        </p:nvSpPr>
        <p:spPr/>
        <p:txBody>
          <a:bodyPr/>
          <a:lstStyle/>
          <a:p>
            <a:fld id="{252ECC43-BA51-475C-BAA6-921FE3CEC13F}" type="slidenum">
              <a:rPr lang="fr-FR" smtClean="0"/>
              <a:t>‹N°›</a:t>
            </a:fld>
            <a:endParaRPr lang="fr-FR"/>
          </a:p>
        </p:txBody>
      </p:sp>
    </p:spTree>
    <p:extLst>
      <p:ext uri="{BB962C8B-B14F-4D97-AF65-F5344CB8AC3E}">
        <p14:creationId xmlns:p14="http://schemas.microsoft.com/office/powerpoint/2010/main" val="129838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8ACD7-AA06-321C-F9DD-FC35BD7226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1E103AC-078E-5013-F52B-E6C9F36FB8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91DBE49-F1DB-9201-0646-C067676AE5C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346DED2-2E0A-920D-5BF2-3E71D704FD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7CE82C3-0E42-0943-09B1-0B04DB71CFE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60AE963-18F2-6281-4C07-BD9E8942D305}"/>
              </a:ext>
            </a:extLst>
          </p:cNvPr>
          <p:cNvSpPr>
            <a:spLocks noGrp="1"/>
          </p:cNvSpPr>
          <p:nvPr>
            <p:ph type="dt" sz="half" idx="10"/>
          </p:nvPr>
        </p:nvSpPr>
        <p:spPr/>
        <p:txBody>
          <a:bodyPr/>
          <a:lstStyle/>
          <a:p>
            <a:fld id="{1411B549-FECB-4376-AE7B-B915FAB48B68}" type="datetimeFigureOut">
              <a:rPr lang="fr-FR" smtClean="0"/>
              <a:t>23/04/2023</a:t>
            </a:fld>
            <a:endParaRPr lang="fr-FR"/>
          </a:p>
        </p:txBody>
      </p:sp>
      <p:sp>
        <p:nvSpPr>
          <p:cNvPr id="8" name="Espace réservé du pied de page 7">
            <a:extLst>
              <a:ext uri="{FF2B5EF4-FFF2-40B4-BE49-F238E27FC236}">
                <a16:creationId xmlns:a16="http://schemas.microsoft.com/office/drawing/2014/main" id="{6F334775-969C-3B38-F921-5ABE1ECEB4F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DC357F1-C002-A38E-4BFA-FA274B0F1465}"/>
              </a:ext>
            </a:extLst>
          </p:cNvPr>
          <p:cNvSpPr>
            <a:spLocks noGrp="1"/>
          </p:cNvSpPr>
          <p:nvPr>
            <p:ph type="sldNum" sz="quarter" idx="12"/>
          </p:nvPr>
        </p:nvSpPr>
        <p:spPr/>
        <p:txBody>
          <a:bodyPr/>
          <a:lstStyle/>
          <a:p>
            <a:fld id="{252ECC43-BA51-475C-BAA6-921FE3CEC13F}" type="slidenum">
              <a:rPr lang="fr-FR" smtClean="0"/>
              <a:t>‹N°›</a:t>
            </a:fld>
            <a:endParaRPr lang="fr-FR"/>
          </a:p>
        </p:txBody>
      </p:sp>
    </p:spTree>
    <p:extLst>
      <p:ext uri="{BB962C8B-B14F-4D97-AF65-F5344CB8AC3E}">
        <p14:creationId xmlns:p14="http://schemas.microsoft.com/office/powerpoint/2010/main" val="178758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557B55-833B-F082-1E39-7CE3F75B98A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42B3214-E22B-5DCC-007D-65DA8B97A009}"/>
              </a:ext>
            </a:extLst>
          </p:cNvPr>
          <p:cNvSpPr>
            <a:spLocks noGrp="1"/>
          </p:cNvSpPr>
          <p:nvPr>
            <p:ph type="dt" sz="half" idx="10"/>
          </p:nvPr>
        </p:nvSpPr>
        <p:spPr/>
        <p:txBody>
          <a:bodyPr/>
          <a:lstStyle/>
          <a:p>
            <a:fld id="{1411B549-FECB-4376-AE7B-B915FAB48B68}" type="datetimeFigureOut">
              <a:rPr lang="fr-FR" smtClean="0"/>
              <a:t>23/04/2023</a:t>
            </a:fld>
            <a:endParaRPr lang="fr-FR"/>
          </a:p>
        </p:txBody>
      </p:sp>
      <p:sp>
        <p:nvSpPr>
          <p:cNvPr id="4" name="Espace réservé du pied de page 3">
            <a:extLst>
              <a:ext uri="{FF2B5EF4-FFF2-40B4-BE49-F238E27FC236}">
                <a16:creationId xmlns:a16="http://schemas.microsoft.com/office/drawing/2014/main" id="{ADEB467C-CF58-A40B-0DDE-FD01BBE7B08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F4B136A-B267-38C4-89ED-C299BAA9EA19}"/>
              </a:ext>
            </a:extLst>
          </p:cNvPr>
          <p:cNvSpPr>
            <a:spLocks noGrp="1"/>
          </p:cNvSpPr>
          <p:nvPr>
            <p:ph type="sldNum" sz="quarter" idx="12"/>
          </p:nvPr>
        </p:nvSpPr>
        <p:spPr/>
        <p:txBody>
          <a:bodyPr/>
          <a:lstStyle/>
          <a:p>
            <a:fld id="{252ECC43-BA51-475C-BAA6-921FE3CEC13F}" type="slidenum">
              <a:rPr lang="fr-FR" smtClean="0"/>
              <a:t>‹N°›</a:t>
            </a:fld>
            <a:endParaRPr lang="fr-FR"/>
          </a:p>
        </p:txBody>
      </p:sp>
    </p:spTree>
    <p:extLst>
      <p:ext uri="{BB962C8B-B14F-4D97-AF65-F5344CB8AC3E}">
        <p14:creationId xmlns:p14="http://schemas.microsoft.com/office/powerpoint/2010/main" val="336667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C5326E0-3742-2EF5-CFAD-8072903F2578}"/>
              </a:ext>
            </a:extLst>
          </p:cNvPr>
          <p:cNvSpPr>
            <a:spLocks noGrp="1"/>
          </p:cNvSpPr>
          <p:nvPr>
            <p:ph type="dt" sz="half" idx="10"/>
          </p:nvPr>
        </p:nvSpPr>
        <p:spPr/>
        <p:txBody>
          <a:bodyPr/>
          <a:lstStyle/>
          <a:p>
            <a:fld id="{1411B549-FECB-4376-AE7B-B915FAB48B68}" type="datetimeFigureOut">
              <a:rPr lang="fr-FR" smtClean="0"/>
              <a:t>23/04/2023</a:t>
            </a:fld>
            <a:endParaRPr lang="fr-FR"/>
          </a:p>
        </p:txBody>
      </p:sp>
      <p:sp>
        <p:nvSpPr>
          <p:cNvPr id="3" name="Espace réservé du pied de page 2">
            <a:extLst>
              <a:ext uri="{FF2B5EF4-FFF2-40B4-BE49-F238E27FC236}">
                <a16:creationId xmlns:a16="http://schemas.microsoft.com/office/drawing/2014/main" id="{E024862B-1768-60A5-2FF7-2D2D590F155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C25C016-CDD7-1DA2-8D04-16B0DB8D8DF0}"/>
              </a:ext>
            </a:extLst>
          </p:cNvPr>
          <p:cNvSpPr>
            <a:spLocks noGrp="1"/>
          </p:cNvSpPr>
          <p:nvPr>
            <p:ph type="sldNum" sz="quarter" idx="12"/>
          </p:nvPr>
        </p:nvSpPr>
        <p:spPr/>
        <p:txBody>
          <a:bodyPr/>
          <a:lstStyle/>
          <a:p>
            <a:fld id="{252ECC43-BA51-475C-BAA6-921FE3CEC13F}" type="slidenum">
              <a:rPr lang="fr-FR" smtClean="0"/>
              <a:t>‹N°›</a:t>
            </a:fld>
            <a:endParaRPr lang="fr-FR"/>
          </a:p>
        </p:txBody>
      </p:sp>
    </p:spTree>
    <p:extLst>
      <p:ext uri="{BB962C8B-B14F-4D97-AF65-F5344CB8AC3E}">
        <p14:creationId xmlns:p14="http://schemas.microsoft.com/office/powerpoint/2010/main" val="319746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04FEB-1F06-C664-49D5-FB89F918AB2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3D55F74-1EBB-89E2-EC06-26C393DEE4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66B0412-C251-0E7E-3F8C-B2A7FA290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E0ADF6A-E8EE-F883-90EB-28D41C1D2CEC}"/>
              </a:ext>
            </a:extLst>
          </p:cNvPr>
          <p:cNvSpPr>
            <a:spLocks noGrp="1"/>
          </p:cNvSpPr>
          <p:nvPr>
            <p:ph type="dt" sz="half" idx="10"/>
          </p:nvPr>
        </p:nvSpPr>
        <p:spPr/>
        <p:txBody>
          <a:bodyPr/>
          <a:lstStyle/>
          <a:p>
            <a:fld id="{1411B549-FECB-4376-AE7B-B915FAB48B68}" type="datetimeFigureOut">
              <a:rPr lang="fr-FR" smtClean="0"/>
              <a:t>23/04/2023</a:t>
            </a:fld>
            <a:endParaRPr lang="fr-FR"/>
          </a:p>
        </p:txBody>
      </p:sp>
      <p:sp>
        <p:nvSpPr>
          <p:cNvPr id="6" name="Espace réservé du pied de page 5">
            <a:extLst>
              <a:ext uri="{FF2B5EF4-FFF2-40B4-BE49-F238E27FC236}">
                <a16:creationId xmlns:a16="http://schemas.microsoft.com/office/drawing/2014/main" id="{1F9B050F-96ED-4972-235A-B354C0E889B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756D7DB-5551-4A7A-61C3-6984C165200A}"/>
              </a:ext>
            </a:extLst>
          </p:cNvPr>
          <p:cNvSpPr>
            <a:spLocks noGrp="1"/>
          </p:cNvSpPr>
          <p:nvPr>
            <p:ph type="sldNum" sz="quarter" idx="12"/>
          </p:nvPr>
        </p:nvSpPr>
        <p:spPr/>
        <p:txBody>
          <a:bodyPr/>
          <a:lstStyle/>
          <a:p>
            <a:fld id="{252ECC43-BA51-475C-BAA6-921FE3CEC13F}" type="slidenum">
              <a:rPr lang="fr-FR" smtClean="0"/>
              <a:t>‹N°›</a:t>
            </a:fld>
            <a:endParaRPr lang="fr-FR"/>
          </a:p>
        </p:txBody>
      </p:sp>
    </p:spTree>
    <p:extLst>
      <p:ext uri="{BB962C8B-B14F-4D97-AF65-F5344CB8AC3E}">
        <p14:creationId xmlns:p14="http://schemas.microsoft.com/office/powerpoint/2010/main" val="125516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5600C7-B635-6AC4-9406-870AE399B7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1E88E39-3B98-6E08-D0B2-536ED33C28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D0E6E8D-8D35-8351-A280-D90FB82A9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AAED21C-FC91-B3AF-D927-5E6A2D557E36}"/>
              </a:ext>
            </a:extLst>
          </p:cNvPr>
          <p:cNvSpPr>
            <a:spLocks noGrp="1"/>
          </p:cNvSpPr>
          <p:nvPr>
            <p:ph type="dt" sz="half" idx="10"/>
          </p:nvPr>
        </p:nvSpPr>
        <p:spPr/>
        <p:txBody>
          <a:bodyPr/>
          <a:lstStyle/>
          <a:p>
            <a:fld id="{1411B549-FECB-4376-AE7B-B915FAB48B68}" type="datetimeFigureOut">
              <a:rPr lang="fr-FR" smtClean="0"/>
              <a:t>23/04/2023</a:t>
            </a:fld>
            <a:endParaRPr lang="fr-FR"/>
          </a:p>
        </p:txBody>
      </p:sp>
      <p:sp>
        <p:nvSpPr>
          <p:cNvPr id="6" name="Espace réservé du pied de page 5">
            <a:extLst>
              <a:ext uri="{FF2B5EF4-FFF2-40B4-BE49-F238E27FC236}">
                <a16:creationId xmlns:a16="http://schemas.microsoft.com/office/drawing/2014/main" id="{05DB9938-D930-EE52-B55B-599ADF7C688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34A6112-005E-AE3C-3599-1DCE35B1F055}"/>
              </a:ext>
            </a:extLst>
          </p:cNvPr>
          <p:cNvSpPr>
            <a:spLocks noGrp="1"/>
          </p:cNvSpPr>
          <p:nvPr>
            <p:ph type="sldNum" sz="quarter" idx="12"/>
          </p:nvPr>
        </p:nvSpPr>
        <p:spPr/>
        <p:txBody>
          <a:bodyPr/>
          <a:lstStyle/>
          <a:p>
            <a:fld id="{252ECC43-BA51-475C-BAA6-921FE3CEC13F}" type="slidenum">
              <a:rPr lang="fr-FR" smtClean="0"/>
              <a:t>‹N°›</a:t>
            </a:fld>
            <a:endParaRPr lang="fr-FR"/>
          </a:p>
        </p:txBody>
      </p:sp>
    </p:spTree>
    <p:extLst>
      <p:ext uri="{BB962C8B-B14F-4D97-AF65-F5344CB8AC3E}">
        <p14:creationId xmlns:p14="http://schemas.microsoft.com/office/powerpoint/2010/main" val="36459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ABD8D5-0E38-C5B1-FBEE-38E31B5B9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43C546-6063-A951-95D8-8940D82DC0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3D1DCC-AAAF-B19E-8A33-A967D20FD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1B549-FECB-4376-AE7B-B915FAB48B68}" type="datetimeFigureOut">
              <a:rPr lang="fr-FR" smtClean="0"/>
              <a:t>23/04/2023</a:t>
            </a:fld>
            <a:endParaRPr lang="fr-FR"/>
          </a:p>
        </p:txBody>
      </p:sp>
      <p:sp>
        <p:nvSpPr>
          <p:cNvPr id="5" name="Espace réservé du pied de page 4">
            <a:extLst>
              <a:ext uri="{FF2B5EF4-FFF2-40B4-BE49-F238E27FC236}">
                <a16:creationId xmlns:a16="http://schemas.microsoft.com/office/drawing/2014/main" id="{E38344A7-8F72-C380-9F93-AA8134C93F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73431EE-E84C-C540-E0BE-DB198F607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ECC43-BA51-475C-BAA6-921FE3CEC13F}" type="slidenum">
              <a:rPr lang="fr-FR" smtClean="0"/>
              <a:t>‹N°›</a:t>
            </a:fld>
            <a:endParaRPr lang="fr-FR"/>
          </a:p>
        </p:txBody>
      </p:sp>
    </p:spTree>
    <p:extLst>
      <p:ext uri="{BB962C8B-B14F-4D97-AF65-F5344CB8AC3E}">
        <p14:creationId xmlns:p14="http://schemas.microsoft.com/office/powerpoint/2010/main" val="2620928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7A9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C134C91-1929-9A1B-A34D-62F928D22293}"/>
              </a:ext>
            </a:extLst>
          </p:cNvPr>
          <p:cNvPicPr>
            <a:picLocks noChangeAspect="1"/>
          </p:cNvPicPr>
          <p:nvPr/>
        </p:nvPicPr>
        <p:blipFill>
          <a:blip r:embed="rId2"/>
          <a:stretch>
            <a:fillRect/>
          </a:stretch>
        </p:blipFill>
        <p:spPr>
          <a:xfrm>
            <a:off x="0" y="2097120"/>
            <a:ext cx="12192000" cy="2663759"/>
          </a:xfrm>
          <a:prstGeom prst="rect">
            <a:avLst/>
          </a:prstGeom>
        </p:spPr>
      </p:pic>
      <p:pic>
        <p:nvPicPr>
          <p:cNvPr id="15" name="Image 14">
            <a:extLst>
              <a:ext uri="{FF2B5EF4-FFF2-40B4-BE49-F238E27FC236}">
                <a16:creationId xmlns:a16="http://schemas.microsoft.com/office/drawing/2014/main" id="{A29122CF-97BC-CAEB-B6B5-895C3E409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85" y="306414"/>
            <a:ext cx="2553684" cy="708404"/>
          </a:xfrm>
          <a:prstGeom prst="rect">
            <a:avLst/>
          </a:prstGeom>
        </p:spPr>
      </p:pic>
      <p:pic>
        <p:nvPicPr>
          <p:cNvPr id="16" name="Image 15">
            <a:extLst>
              <a:ext uri="{FF2B5EF4-FFF2-40B4-BE49-F238E27FC236}">
                <a16:creationId xmlns:a16="http://schemas.microsoft.com/office/drawing/2014/main" id="{5ABE1AC8-1273-BE16-FBA4-CBC0A56797DD}"/>
              </a:ext>
            </a:extLst>
          </p:cNvPr>
          <p:cNvPicPr>
            <a:picLocks noChangeAspect="1"/>
          </p:cNvPicPr>
          <p:nvPr/>
        </p:nvPicPr>
        <p:blipFill>
          <a:blip r:embed="rId4"/>
          <a:stretch>
            <a:fillRect/>
          </a:stretch>
        </p:blipFill>
        <p:spPr>
          <a:xfrm>
            <a:off x="3197861" y="4734400"/>
            <a:ext cx="1017808" cy="1017808"/>
          </a:xfrm>
          <a:prstGeom prst="rect">
            <a:avLst/>
          </a:prstGeom>
        </p:spPr>
      </p:pic>
      <p:pic>
        <p:nvPicPr>
          <p:cNvPr id="17" name="Image 16">
            <a:extLst>
              <a:ext uri="{FF2B5EF4-FFF2-40B4-BE49-F238E27FC236}">
                <a16:creationId xmlns:a16="http://schemas.microsoft.com/office/drawing/2014/main" id="{19C4FB64-2C3C-410F-BD8F-A87412E79299}"/>
              </a:ext>
            </a:extLst>
          </p:cNvPr>
          <p:cNvPicPr>
            <a:picLocks noChangeAspect="1"/>
          </p:cNvPicPr>
          <p:nvPr/>
        </p:nvPicPr>
        <p:blipFill rotWithShape="1">
          <a:blip r:embed="rId5">
            <a:extLst>
              <a:ext uri="{28A0092B-C50C-407E-A947-70E740481C1C}">
                <a14:useLocalDpi xmlns:a14="http://schemas.microsoft.com/office/drawing/2010/main" val="0"/>
              </a:ext>
            </a:extLst>
          </a:blip>
          <a:srcRect l="26316" r="4165"/>
          <a:stretch/>
        </p:blipFill>
        <p:spPr>
          <a:xfrm>
            <a:off x="9831823" y="1062354"/>
            <a:ext cx="1881807" cy="4140974"/>
          </a:xfrm>
          <a:prstGeom prst="rect">
            <a:avLst/>
          </a:prstGeom>
          <a:ln w="50800">
            <a:solidFill>
              <a:schemeClr val="bg1"/>
            </a:solidFill>
            <a:miter lim="800000"/>
          </a:ln>
        </p:spPr>
      </p:pic>
      <p:sp>
        <p:nvSpPr>
          <p:cNvPr id="18" name="ZoneTexte 17">
            <a:extLst>
              <a:ext uri="{FF2B5EF4-FFF2-40B4-BE49-F238E27FC236}">
                <a16:creationId xmlns:a16="http://schemas.microsoft.com/office/drawing/2014/main" id="{750E366B-B1B5-BFA9-6038-0800F08C0431}"/>
              </a:ext>
            </a:extLst>
          </p:cNvPr>
          <p:cNvSpPr txBox="1"/>
          <p:nvPr/>
        </p:nvSpPr>
        <p:spPr>
          <a:xfrm>
            <a:off x="4941094" y="276942"/>
            <a:ext cx="6898042" cy="400110"/>
          </a:xfrm>
          <a:prstGeom prst="rect">
            <a:avLst/>
          </a:prstGeom>
          <a:noFill/>
        </p:spPr>
        <p:txBody>
          <a:bodyPr wrap="none" rtlCol="0">
            <a:spAutoFit/>
          </a:bodyPr>
          <a:lstStyle/>
          <a:p>
            <a:r>
              <a:rPr lang="fr-FR" sz="2000" dirty="0">
                <a:solidFill>
                  <a:schemeClr val="bg1"/>
                </a:solidFill>
                <a:latin typeface="Arial" panose="020B0604020202020204" pitchFamily="34" charset="0"/>
                <a:cs typeface="Arial" panose="020B0604020202020204" pitchFamily="34" charset="0"/>
              </a:rPr>
              <a:t>Semaine mondiale de la vaccination du 24 au 30 avril 2023</a:t>
            </a:r>
          </a:p>
        </p:txBody>
      </p:sp>
      <p:sp>
        <p:nvSpPr>
          <p:cNvPr id="20" name="ZoneTexte 19">
            <a:extLst>
              <a:ext uri="{FF2B5EF4-FFF2-40B4-BE49-F238E27FC236}">
                <a16:creationId xmlns:a16="http://schemas.microsoft.com/office/drawing/2014/main" id="{9167C25E-8D6C-ABC2-A7A5-43634A4EB11A}"/>
              </a:ext>
            </a:extLst>
          </p:cNvPr>
          <p:cNvSpPr txBox="1"/>
          <p:nvPr/>
        </p:nvSpPr>
        <p:spPr>
          <a:xfrm>
            <a:off x="4327684" y="4849385"/>
            <a:ext cx="3716082" cy="707886"/>
          </a:xfrm>
          <a:prstGeom prst="rect">
            <a:avLst/>
          </a:prstGeom>
          <a:noFill/>
        </p:spPr>
        <p:txBody>
          <a:bodyPr wrap="none" rtlCol="0">
            <a:spAutoFit/>
          </a:bodyPr>
          <a:lstStyle/>
          <a:p>
            <a:r>
              <a:rPr lang="fr-FR" sz="2000" b="1" dirty="0">
                <a:solidFill>
                  <a:srgbClr val="F4C692"/>
                </a:solidFill>
                <a:latin typeface="Arial" panose="020B0604020202020204" pitchFamily="34" charset="0"/>
                <a:cs typeface="Arial" panose="020B0604020202020204" pitchFamily="34" charset="0"/>
              </a:rPr>
              <a:t>cerclepolioplus.org/rejoindre</a:t>
            </a:r>
            <a:br>
              <a:rPr lang="fr-FR" sz="2000" b="1" dirty="0">
                <a:solidFill>
                  <a:srgbClr val="F4C692"/>
                </a:solidFill>
                <a:latin typeface="Arial" panose="020B0604020202020204" pitchFamily="34" charset="0"/>
                <a:cs typeface="Arial" panose="020B0604020202020204" pitchFamily="34" charset="0"/>
              </a:rPr>
            </a:br>
            <a:r>
              <a:rPr lang="fr-FR" sz="2000" b="1" dirty="0">
                <a:solidFill>
                  <a:srgbClr val="F4C692"/>
                </a:solidFill>
                <a:latin typeface="Arial" panose="020B0604020202020204" pitchFamily="34" charset="0"/>
                <a:cs typeface="Arial" panose="020B0604020202020204" pitchFamily="34" charset="0"/>
              </a:rPr>
              <a:t>endpolio.org/</a:t>
            </a:r>
            <a:r>
              <a:rPr lang="fr-FR" sz="2000" b="1" dirty="0" err="1">
                <a:solidFill>
                  <a:srgbClr val="F4C692"/>
                </a:solidFill>
                <a:latin typeface="Arial" panose="020B0604020202020204" pitchFamily="34" charset="0"/>
                <a:cs typeface="Arial" panose="020B0604020202020204" pitchFamily="34" charset="0"/>
              </a:rPr>
              <a:t>donate</a:t>
            </a:r>
            <a:endParaRPr lang="fr-FR" sz="2000" b="1" dirty="0">
              <a:solidFill>
                <a:srgbClr val="F4C692"/>
              </a:solidFill>
              <a:latin typeface="Arial" panose="020B0604020202020204" pitchFamily="34" charset="0"/>
              <a:cs typeface="Arial" panose="020B0604020202020204" pitchFamily="34" charset="0"/>
            </a:endParaRPr>
          </a:p>
        </p:txBody>
      </p:sp>
      <p:cxnSp>
        <p:nvCxnSpPr>
          <p:cNvPr id="10" name="Connecteur droit 9">
            <a:extLst>
              <a:ext uri="{FF2B5EF4-FFF2-40B4-BE49-F238E27FC236}">
                <a16:creationId xmlns:a16="http://schemas.microsoft.com/office/drawing/2014/main" id="{F94618C2-A858-ACF5-ED6E-3CDD6DEFF843}"/>
              </a:ext>
            </a:extLst>
          </p:cNvPr>
          <p:cNvCxnSpPr>
            <a:cxnSpLocks/>
          </p:cNvCxnSpPr>
          <p:nvPr/>
        </p:nvCxnSpPr>
        <p:spPr>
          <a:xfrm>
            <a:off x="2427611" y="4005558"/>
            <a:ext cx="0" cy="2860534"/>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CD54095D-F3AE-24C5-C3A3-0562A996C4BF}"/>
              </a:ext>
            </a:extLst>
          </p:cNvPr>
          <p:cNvSpPr txBox="1"/>
          <p:nvPr/>
        </p:nvSpPr>
        <p:spPr>
          <a:xfrm>
            <a:off x="214290" y="6280159"/>
            <a:ext cx="11847477" cy="369332"/>
          </a:xfrm>
          <a:prstGeom prst="rect">
            <a:avLst/>
          </a:prstGeom>
          <a:noFill/>
        </p:spPr>
        <p:txBody>
          <a:bodyPr wrap="square" rtlCol="0">
            <a:spAutoFit/>
          </a:bodyPr>
          <a:lstStyle/>
          <a:p>
            <a:r>
              <a:rPr lang="fr-FR" b="1" dirty="0">
                <a:solidFill>
                  <a:schemeClr val="bg1"/>
                </a:solidFill>
                <a:highlight>
                  <a:srgbClr val="5A7A91"/>
                </a:highlight>
                <a:latin typeface="Arial" panose="020B0604020202020204" pitchFamily="34" charset="0"/>
                <a:cs typeface="Arial" panose="020B0604020202020204" pitchFamily="34" charset="0"/>
              </a:rPr>
              <a:t>PROGRAMME POLIOPLUS</a:t>
            </a:r>
            <a:r>
              <a:rPr lang="fr-FR" dirty="0">
                <a:solidFill>
                  <a:schemeClr val="bg1"/>
                </a:solidFill>
                <a:highlight>
                  <a:srgbClr val="5A7A91"/>
                </a:highlight>
                <a:latin typeface="Arial" panose="020B0604020202020204" pitchFamily="34" charset="0"/>
                <a:cs typeface="Arial" panose="020B0604020202020204" pitchFamily="34" charset="0"/>
              </a:rPr>
              <a:t> - Campagne mondiale de vaccination pour l’éradication du virus sauvage de la polio</a:t>
            </a:r>
          </a:p>
        </p:txBody>
      </p:sp>
    </p:spTree>
    <p:extLst>
      <p:ext uri="{BB962C8B-B14F-4D97-AF65-F5344CB8AC3E}">
        <p14:creationId xmlns:p14="http://schemas.microsoft.com/office/powerpoint/2010/main" val="225661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A7A91"/>
        </a:solidFill>
        <a:effectLst/>
      </p:bgPr>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A29122CF-97BC-CAEB-B6B5-895C3E409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452" y="397388"/>
            <a:ext cx="2553684" cy="708404"/>
          </a:xfrm>
          <a:prstGeom prst="rect">
            <a:avLst/>
          </a:prstGeom>
        </p:spPr>
      </p:pic>
      <p:pic>
        <p:nvPicPr>
          <p:cNvPr id="3" name="Image 2">
            <a:extLst>
              <a:ext uri="{FF2B5EF4-FFF2-40B4-BE49-F238E27FC236}">
                <a16:creationId xmlns:a16="http://schemas.microsoft.com/office/drawing/2014/main" id="{96EBF010-4374-0E4E-573A-CB9D903662F5}"/>
              </a:ext>
            </a:extLst>
          </p:cNvPr>
          <p:cNvPicPr>
            <a:picLocks noChangeAspect="1"/>
          </p:cNvPicPr>
          <p:nvPr/>
        </p:nvPicPr>
        <p:blipFill>
          <a:blip r:embed="rId3"/>
          <a:stretch>
            <a:fillRect/>
          </a:stretch>
        </p:blipFill>
        <p:spPr>
          <a:xfrm>
            <a:off x="0" y="2075385"/>
            <a:ext cx="12192000" cy="2707230"/>
          </a:xfrm>
          <a:prstGeom prst="rect">
            <a:avLst/>
          </a:prstGeom>
        </p:spPr>
      </p:pic>
      <p:sp>
        <p:nvSpPr>
          <p:cNvPr id="18" name="ZoneTexte 17">
            <a:extLst>
              <a:ext uri="{FF2B5EF4-FFF2-40B4-BE49-F238E27FC236}">
                <a16:creationId xmlns:a16="http://schemas.microsoft.com/office/drawing/2014/main" id="{750E366B-B1B5-BFA9-6038-0800F08C0431}"/>
              </a:ext>
            </a:extLst>
          </p:cNvPr>
          <p:cNvSpPr txBox="1"/>
          <p:nvPr/>
        </p:nvSpPr>
        <p:spPr>
          <a:xfrm>
            <a:off x="257744" y="307838"/>
            <a:ext cx="6898042" cy="400110"/>
          </a:xfrm>
          <a:prstGeom prst="rect">
            <a:avLst/>
          </a:prstGeom>
          <a:noFill/>
        </p:spPr>
        <p:txBody>
          <a:bodyPr wrap="none" rtlCol="0">
            <a:spAutoFit/>
          </a:bodyPr>
          <a:lstStyle/>
          <a:p>
            <a:r>
              <a:rPr lang="fr-FR" sz="2000" dirty="0">
                <a:solidFill>
                  <a:schemeClr val="bg1"/>
                </a:solidFill>
                <a:highlight>
                  <a:srgbClr val="5A7A91"/>
                </a:highlight>
                <a:latin typeface="Arial" panose="020B0604020202020204" pitchFamily="34" charset="0"/>
                <a:cs typeface="Arial" panose="020B0604020202020204" pitchFamily="34" charset="0"/>
              </a:rPr>
              <a:t>Semaine mondiale de la vaccination du 24 au 30 avril 2023</a:t>
            </a:r>
          </a:p>
        </p:txBody>
      </p:sp>
      <p:pic>
        <p:nvPicPr>
          <p:cNvPr id="6" name="Image 5">
            <a:extLst>
              <a:ext uri="{FF2B5EF4-FFF2-40B4-BE49-F238E27FC236}">
                <a16:creationId xmlns:a16="http://schemas.microsoft.com/office/drawing/2014/main" id="{87CF0775-95A9-2D49-3ECA-7A011EED04FE}"/>
              </a:ext>
            </a:extLst>
          </p:cNvPr>
          <p:cNvPicPr>
            <a:picLocks noChangeAspect="1"/>
          </p:cNvPicPr>
          <p:nvPr/>
        </p:nvPicPr>
        <p:blipFill rotWithShape="1">
          <a:blip r:embed="rId4"/>
          <a:srcRect l="19195" t="37741" r="19599"/>
          <a:stretch/>
        </p:blipFill>
        <p:spPr>
          <a:xfrm>
            <a:off x="7062292" y="3988068"/>
            <a:ext cx="2874726" cy="2056646"/>
          </a:xfrm>
          <a:prstGeom prst="rect">
            <a:avLst/>
          </a:prstGeom>
          <a:ln w="50800">
            <a:solidFill>
              <a:schemeClr val="bg1"/>
            </a:solidFill>
            <a:miter lim="800000"/>
          </a:ln>
        </p:spPr>
      </p:pic>
      <p:pic>
        <p:nvPicPr>
          <p:cNvPr id="7" name="Image 6">
            <a:extLst>
              <a:ext uri="{FF2B5EF4-FFF2-40B4-BE49-F238E27FC236}">
                <a16:creationId xmlns:a16="http://schemas.microsoft.com/office/drawing/2014/main" id="{EA8DB131-11E7-E947-A940-24CF83EC5C0F}"/>
              </a:ext>
            </a:extLst>
          </p:cNvPr>
          <p:cNvPicPr>
            <a:picLocks noChangeAspect="1"/>
          </p:cNvPicPr>
          <p:nvPr/>
        </p:nvPicPr>
        <p:blipFill rotWithShape="1">
          <a:blip r:embed="rId5"/>
          <a:srcRect l="17812" r="13046"/>
          <a:stretch/>
        </p:blipFill>
        <p:spPr>
          <a:xfrm>
            <a:off x="6841805" y="998646"/>
            <a:ext cx="1876928" cy="1685925"/>
          </a:xfrm>
          <a:prstGeom prst="rect">
            <a:avLst/>
          </a:prstGeom>
          <a:ln w="50800">
            <a:solidFill>
              <a:schemeClr val="bg1"/>
            </a:solidFill>
            <a:miter lim="800000"/>
          </a:ln>
        </p:spPr>
      </p:pic>
      <p:cxnSp>
        <p:nvCxnSpPr>
          <p:cNvPr id="4" name="Connecteur droit 3">
            <a:extLst>
              <a:ext uri="{FF2B5EF4-FFF2-40B4-BE49-F238E27FC236}">
                <a16:creationId xmlns:a16="http://schemas.microsoft.com/office/drawing/2014/main" id="{FF4ADFD5-3948-EF86-DFF1-0E5588B50E85}"/>
              </a:ext>
            </a:extLst>
          </p:cNvPr>
          <p:cNvCxnSpPr>
            <a:cxnSpLocks/>
          </p:cNvCxnSpPr>
          <p:nvPr/>
        </p:nvCxnSpPr>
        <p:spPr>
          <a:xfrm>
            <a:off x="1608967" y="0"/>
            <a:ext cx="0" cy="2249586"/>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F94618C2-A858-ACF5-ED6E-3CDD6DEFF843}"/>
              </a:ext>
            </a:extLst>
          </p:cNvPr>
          <p:cNvCxnSpPr>
            <a:cxnSpLocks/>
          </p:cNvCxnSpPr>
          <p:nvPr/>
        </p:nvCxnSpPr>
        <p:spPr>
          <a:xfrm>
            <a:off x="6619285" y="4377791"/>
            <a:ext cx="0" cy="24941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97F65349-B2AD-A848-C220-D2C08A2475B5}"/>
              </a:ext>
            </a:extLst>
          </p:cNvPr>
          <p:cNvPicPr>
            <a:picLocks noChangeAspect="1"/>
          </p:cNvPicPr>
          <p:nvPr/>
        </p:nvPicPr>
        <p:blipFill>
          <a:blip r:embed="rId6"/>
          <a:stretch>
            <a:fillRect/>
          </a:stretch>
        </p:blipFill>
        <p:spPr>
          <a:xfrm>
            <a:off x="886690" y="4904760"/>
            <a:ext cx="1017808" cy="1017808"/>
          </a:xfrm>
          <a:prstGeom prst="rect">
            <a:avLst/>
          </a:prstGeom>
        </p:spPr>
      </p:pic>
      <p:sp>
        <p:nvSpPr>
          <p:cNvPr id="13" name="ZoneTexte 12">
            <a:extLst>
              <a:ext uri="{FF2B5EF4-FFF2-40B4-BE49-F238E27FC236}">
                <a16:creationId xmlns:a16="http://schemas.microsoft.com/office/drawing/2014/main" id="{5F7FDDD3-FDD7-2C55-7417-B89C0CA687C1}"/>
              </a:ext>
            </a:extLst>
          </p:cNvPr>
          <p:cNvSpPr txBox="1"/>
          <p:nvPr/>
        </p:nvSpPr>
        <p:spPr>
          <a:xfrm>
            <a:off x="2016513" y="5019745"/>
            <a:ext cx="3716082" cy="707886"/>
          </a:xfrm>
          <a:prstGeom prst="rect">
            <a:avLst/>
          </a:prstGeom>
          <a:noFill/>
        </p:spPr>
        <p:txBody>
          <a:bodyPr wrap="none" rtlCol="0">
            <a:spAutoFit/>
          </a:bodyPr>
          <a:lstStyle/>
          <a:p>
            <a:r>
              <a:rPr lang="fr-FR" sz="2000" b="1" dirty="0">
                <a:solidFill>
                  <a:srgbClr val="F4C692"/>
                </a:solidFill>
                <a:latin typeface="Arial" panose="020B0604020202020204" pitchFamily="34" charset="0"/>
                <a:cs typeface="Arial" panose="020B0604020202020204" pitchFamily="34" charset="0"/>
              </a:rPr>
              <a:t>cerclepolioplus.org/rejoindre</a:t>
            </a:r>
            <a:br>
              <a:rPr lang="fr-FR" sz="2000" b="1" dirty="0">
                <a:solidFill>
                  <a:srgbClr val="F4C692"/>
                </a:solidFill>
                <a:latin typeface="Arial" panose="020B0604020202020204" pitchFamily="34" charset="0"/>
                <a:cs typeface="Arial" panose="020B0604020202020204" pitchFamily="34" charset="0"/>
              </a:rPr>
            </a:br>
            <a:r>
              <a:rPr lang="fr-FR" sz="2000" b="1" dirty="0">
                <a:solidFill>
                  <a:srgbClr val="F4C692"/>
                </a:solidFill>
                <a:latin typeface="Arial" panose="020B0604020202020204" pitchFamily="34" charset="0"/>
                <a:cs typeface="Arial" panose="020B0604020202020204" pitchFamily="34" charset="0"/>
              </a:rPr>
              <a:t>endpolio.org/</a:t>
            </a:r>
            <a:r>
              <a:rPr lang="fr-FR" sz="2000" b="1" dirty="0" err="1">
                <a:solidFill>
                  <a:srgbClr val="F4C692"/>
                </a:solidFill>
                <a:latin typeface="Arial" panose="020B0604020202020204" pitchFamily="34" charset="0"/>
                <a:cs typeface="Arial" panose="020B0604020202020204" pitchFamily="34" charset="0"/>
              </a:rPr>
              <a:t>donate</a:t>
            </a:r>
            <a:endParaRPr lang="fr-FR" sz="2000" b="1" dirty="0">
              <a:solidFill>
                <a:srgbClr val="F4C692"/>
              </a:solidFill>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1953008A-C778-BB87-B667-05D43E76EFD9}"/>
              </a:ext>
            </a:extLst>
          </p:cNvPr>
          <p:cNvSpPr txBox="1"/>
          <p:nvPr/>
        </p:nvSpPr>
        <p:spPr>
          <a:xfrm>
            <a:off x="214290" y="6280159"/>
            <a:ext cx="11847477" cy="369332"/>
          </a:xfrm>
          <a:prstGeom prst="rect">
            <a:avLst/>
          </a:prstGeom>
          <a:noFill/>
        </p:spPr>
        <p:txBody>
          <a:bodyPr wrap="square" rtlCol="0">
            <a:spAutoFit/>
          </a:bodyPr>
          <a:lstStyle/>
          <a:p>
            <a:r>
              <a:rPr lang="fr-FR" b="1" dirty="0">
                <a:solidFill>
                  <a:schemeClr val="bg1"/>
                </a:solidFill>
                <a:highlight>
                  <a:srgbClr val="5A7A91"/>
                </a:highlight>
                <a:latin typeface="Arial" panose="020B0604020202020204" pitchFamily="34" charset="0"/>
                <a:cs typeface="Arial" panose="020B0604020202020204" pitchFamily="34" charset="0"/>
              </a:rPr>
              <a:t>PROGRAMME POLIOPLUS</a:t>
            </a:r>
            <a:r>
              <a:rPr lang="fr-FR" dirty="0">
                <a:solidFill>
                  <a:schemeClr val="bg1"/>
                </a:solidFill>
                <a:highlight>
                  <a:srgbClr val="5A7A91"/>
                </a:highlight>
                <a:latin typeface="Arial" panose="020B0604020202020204" pitchFamily="34" charset="0"/>
                <a:cs typeface="Arial" panose="020B0604020202020204" pitchFamily="34" charset="0"/>
              </a:rPr>
              <a:t> - Campagne mondiale de vaccination pour l’éradication du virus sauvage de la polio</a:t>
            </a:r>
          </a:p>
        </p:txBody>
      </p:sp>
    </p:spTree>
    <p:extLst>
      <p:ext uri="{BB962C8B-B14F-4D97-AF65-F5344CB8AC3E}">
        <p14:creationId xmlns:p14="http://schemas.microsoft.com/office/powerpoint/2010/main" val="353866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A7A91"/>
        </a:solidFill>
        <a:effectLst/>
      </p:bgPr>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A29122CF-97BC-CAEB-B6B5-895C3E409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452" y="397388"/>
            <a:ext cx="2553684" cy="708404"/>
          </a:xfrm>
          <a:prstGeom prst="rect">
            <a:avLst/>
          </a:prstGeom>
        </p:spPr>
      </p:pic>
      <p:sp>
        <p:nvSpPr>
          <p:cNvPr id="18" name="ZoneTexte 17">
            <a:extLst>
              <a:ext uri="{FF2B5EF4-FFF2-40B4-BE49-F238E27FC236}">
                <a16:creationId xmlns:a16="http://schemas.microsoft.com/office/drawing/2014/main" id="{750E366B-B1B5-BFA9-6038-0800F08C0431}"/>
              </a:ext>
            </a:extLst>
          </p:cNvPr>
          <p:cNvSpPr txBox="1"/>
          <p:nvPr/>
        </p:nvSpPr>
        <p:spPr>
          <a:xfrm>
            <a:off x="257744" y="307838"/>
            <a:ext cx="6898042" cy="400110"/>
          </a:xfrm>
          <a:prstGeom prst="rect">
            <a:avLst/>
          </a:prstGeom>
          <a:noFill/>
        </p:spPr>
        <p:txBody>
          <a:bodyPr wrap="none" rtlCol="0">
            <a:spAutoFit/>
          </a:bodyPr>
          <a:lstStyle/>
          <a:p>
            <a:r>
              <a:rPr lang="fr-FR" sz="2000" dirty="0">
                <a:solidFill>
                  <a:schemeClr val="bg1"/>
                </a:solidFill>
                <a:highlight>
                  <a:srgbClr val="5A7A91"/>
                </a:highlight>
                <a:latin typeface="Arial" panose="020B0604020202020204" pitchFamily="34" charset="0"/>
                <a:cs typeface="Arial" panose="020B0604020202020204" pitchFamily="34" charset="0"/>
              </a:rPr>
              <a:t>Semaine mondiale de la vaccination du 24 au 30 avril 2023</a:t>
            </a:r>
          </a:p>
        </p:txBody>
      </p:sp>
      <p:pic>
        <p:nvPicPr>
          <p:cNvPr id="5" name="Image 4">
            <a:extLst>
              <a:ext uri="{FF2B5EF4-FFF2-40B4-BE49-F238E27FC236}">
                <a16:creationId xmlns:a16="http://schemas.microsoft.com/office/drawing/2014/main" id="{3E4C82DF-7C67-119A-7344-C40D4FBA016E}"/>
              </a:ext>
            </a:extLst>
          </p:cNvPr>
          <p:cNvPicPr>
            <a:picLocks noChangeAspect="1"/>
          </p:cNvPicPr>
          <p:nvPr/>
        </p:nvPicPr>
        <p:blipFill>
          <a:blip r:embed="rId3"/>
          <a:stretch>
            <a:fillRect/>
          </a:stretch>
        </p:blipFill>
        <p:spPr>
          <a:xfrm>
            <a:off x="-1" y="2102953"/>
            <a:ext cx="12032811" cy="2617466"/>
          </a:xfrm>
          <a:prstGeom prst="rect">
            <a:avLst/>
          </a:prstGeom>
        </p:spPr>
      </p:pic>
      <p:pic>
        <p:nvPicPr>
          <p:cNvPr id="9" name="Image 8">
            <a:extLst>
              <a:ext uri="{FF2B5EF4-FFF2-40B4-BE49-F238E27FC236}">
                <a16:creationId xmlns:a16="http://schemas.microsoft.com/office/drawing/2014/main" id="{E433FA85-9DCD-FB1D-77C0-47E159DBF33B}"/>
              </a:ext>
            </a:extLst>
          </p:cNvPr>
          <p:cNvPicPr>
            <a:picLocks noChangeAspect="1"/>
          </p:cNvPicPr>
          <p:nvPr/>
        </p:nvPicPr>
        <p:blipFill rotWithShape="1">
          <a:blip r:embed="rId4"/>
          <a:srcRect t="33451"/>
          <a:stretch/>
        </p:blipFill>
        <p:spPr>
          <a:xfrm>
            <a:off x="10647200" y="1622768"/>
            <a:ext cx="1319682" cy="2234491"/>
          </a:xfrm>
          <a:prstGeom prst="rect">
            <a:avLst/>
          </a:prstGeom>
          <a:ln w="50800">
            <a:solidFill>
              <a:schemeClr val="bg1"/>
            </a:solidFill>
            <a:miter lim="800000"/>
          </a:ln>
        </p:spPr>
      </p:pic>
      <p:cxnSp>
        <p:nvCxnSpPr>
          <p:cNvPr id="10" name="Connecteur droit 9">
            <a:extLst>
              <a:ext uri="{FF2B5EF4-FFF2-40B4-BE49-F238E27FC236}">
                <a16:creationId xmlns:a16="http://schemas.microsoft.com/office/drawing/2014/main" id="{F94618C2-A858-ACF5-ED6E-3CDD6DEFF843}"/>
              </a:ext>
            </a:extLst>
          </p:cNvPr>
          <p:cNvCxnSpPr>
            <a:cxnSpLocks/>
          </p:cNvCxnSpPr>
          <p:nvPr/>
        </p:nvCxnSpPr>
        <p:spPr>
          <a:xfrm>
            <a:off x="4021742" y="4491080"/>
            <a:ext cx="0" cy="23669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F4ADFD5-3948-EF86-DFF1-0E5588B50E85}"/>
              </a:ext>
            </a:extLst>
          </p:cNvPr>
          <p:cNvCxnSpPr>
            <a:cxnSpLocks/>
          </p:cNvCxnSpPr>
          <p:nvPr/>
        </p:nvCxnSpPr>
        <p:spPr>
          <a:xfrm>
            <a:off x="7289576" y="0"/>
            <a:ext cx="0" cy="2362874"/>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665471A2-E74D-F9B0-26E6-61B8422CD28D}"/>
              </a:ext>
            </a:extLst>
          </p:cNvPr>
          <p:cNvPicPr>
            <a:picLocks noChangeAspect="1"/>
          </p:cNvPicPr>
          <p:nvPr/>
        </p:nvPicPr>
        <p:blipFill rotWithShape="1">
          <a:blip r:embed="rId5"/>
          <a:srcRect l="8671" t="4151" r="25845" b="5620"/>
          <a:stretch/>
        </p:blipFill>
        <p:spPr>
          <a:xfrm>
            <a:off x="4302347" y="4394577"/>
            <a:ext cx="2340345" cy="1612053"/>
          </a:xfrm>
          <a:prstGeom prst="rect">
            <a:avLst/>
          </a:prstGeom>
          <a:ln w="50800">
            <a:solidFill>
              <a:schemeClr val="bg1"/>
            </a:solidFill>
            <a:miter lim="800000"/>
          </a:ln>
        </p:spPr>
      </p:pic>
      <p:pic>
        <p:nvPicPr>
          <p:cNvPr id="17" name="Image 16">
            <a:extLst>
              <a:ext uri="{FF2B5EF4-FFF2-40B4-BE49-F238E27FC236}">
                <a16:creationId xmlns:a16="http://schemas.microsoft.com/office/drawing/2014/main" id="{CE373418-6F54-78A3-A905-08150CDE4D6E}"/>
              </a:ext>
            </a:extLst>
          </p:cNvPr>
          <p:cNvPicPr>
            <a:picLocks noChangeAspect="1"/>
          </p:cNvPicPr>
          <p:nvPr/>
        </p:nvPicPr>
        <p:blipFill>
          <a:blip r:embed="rId6"/>
          <a:stretch>
            <a:fillRect/>
          </a:stretch>
        </p:blipFill>
        <p:spPr>
          <a:xfrm>
            <a:off x="7025678" y="4942404"/>
            <a:ext cx="1017808" cy="1017808"/>
          </a:xfrm>
          <a:prstGeom prst="rect">
            <a:avLst/>
          </a:prstGeom>
        </p:spPr>
      </p:pic>
      <p:sp>
        <p:nvSpPr>
          <p:cNvPr id="21" name="ZoneTexte 20">
            <a:extLst>
              <a:ext uri="{FF2B5EF4-FFF2-40B4-BE49-F238E27FC236}">
                <a16:creationId xmlns:a16="http://schemas.microsoft.com/office/drawing/2014/main" id="{8CA92389-34E4-3BE4-0BFD-EC9FE9DBC3A1}"/>
              </a:ext>
            </a:extLst>
          </p:cNvPr>
          <p:cNvSpPr txBox="1"/>
          <p:nvPr/>
        </p:nvSpPr>
        <p:spPr>
          <a:xfrm>
            <a:off x="8155501" y="5057389"/>
            <a:ext cx="3716082" cy="707886"/>
          </a:xfrm>
          <a:prstGeom prst="rect">
            <a:avLst/>
          </a:prstGeom>
          <a:noFill/>
        </p:spPr>
        <p:txBody>
          <a:bodyPr wrap="none" rtlCol="0">
            <a:spAutoFit/>
          </a:bodyPr>
          <a:lstStyle/>
          <a:p>
            <a:r>
              <a:rPr lang="fr-FR" sz="2000" b="1" dirty="0">
                <a:solidFill>
                  <a:srgbClr val="F4C692"/>
                </a:solidFill>
                <a:latin typeface="Arial" panose="020B0604020202020204" pitchFamily="34" charset="0"/>
                <a:cs typeface="Arial" panose="020B0604020202020204" pitchFamily="34" charset="0"/>
              </a:rPr>
              <a:t>cerclepolioplus.org/rejoindre</a:t>
            </a:r>
            <a:br>
              <a:rPr lang="fr-FR" sz="2000" b="1" dirty="0">
                <a:solidFill>
                  <a:srgbClr val="F4C692"/>
                </a:solidFill>
                <a:latin typeface="Arial" panose="020B0604020202020204" pitchFamily="34" charset="0"/>
                <a:cs typeface="Arial" panose="020B0604020202020204" pitchFamily="34" charset="0"/>
              </a:rPr>
            </a:br>
            <a:r>
              <a:rPr lang="fr-FR" sz="2000" b="1" dirty="0">
                <a:solidFill>
                  <a:srgbClr val="F4C692"/>
                </a:solidFill>
                <a:latin typeface="Arial" panose="020B0604020202020204" pitchFamily="34" charset="0"/>
                <a:cs typeface="Arial" panose="020B0604020202020204" pitchFamily="34" charset="0"/>
              </a:rPr>
              <a:t>endpolio.org/</a:t>
            </a:r>
            <a:r>
              <a:rPr lang="fr-FR" sz="2000" b="1" dirty="0" err="1">
                <a:solidFill>
                  <a:srgbClr val="F4C692"/>
                </a:solidFill>
                <a:latin typeface="Arial" panose="020B0604020202020204" pitchFamily="34" charset="0"/>
                <a:cs typeface="Arial" panose="020B0604020202020204" pitchFamily="34" charset="0"/>
              </a:rPr>
              <a:t>donate</a:t>
            </a:r>
            <a:endParaRPr lang="fr-FR" sz="2000" b="1" dirty="0">
              <a:solidFill>
                <a:srgbClr val="F4C692"/>
              </a:solidFill>
              <a:latin typeface="Arial" panose="020B06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6EC4E55D-B10C-D74A-EA90-1D6FCC32FB97}"/>
              </a:ext>
            </a:extLst>
          </p:cNvPr>
          <p:cNvSpPr txBox="1"/>
          <p:nvPr/>
        </p:nvSpPr>
        <p:spPr>
          <a:xfrm>
            <a:off x="214290" y="6280159"/>
            <a:ext cx="11847477" cy="369332"/>
          </a:xfrm>
          <a:prstGeom prst="rect">
            <a:avLst/>
          </a:prstGeom>
          <a:noFill/>
        </p:spPr>
        <p:txBody>
          <a:bodyPr wrap="square" rtlCol="0">
            <a:spAutoFit/>
          </a:bodyPr>
          <a:lstStyle/>
          <a:p>
            <a:r>
              <a:rPr lang="fr-FR" b="1" dirty="0">
                <a:solidFill>
                  <a:schemeClr val="bg1"/>
                </a:solidFill>
                <a:highlight>
                  <a:srgbClr val="5A7A91"/>
                </a:highlight>
                <a:latin typeface="Arial" panose="020B0604020202020204" pitchFamily="34" charset="0"/>
                <a:cs typeface="Arial" panose="020B0604020202020204" pitchFamily="34" charset="0"/>
              </a:rPr>
              <a:t>PROGRAMME POLIOPLUS</a:t>
            </a:r>
            <a:r>
              <a:rPr lang="fr-FR" dirty="0">
                <a:solidFill>
                  <a:schemeClr val="bg1"/>
                </a:solidFill>
                <a:highlight>
                  <a:srgbClr val="5A7A91"/>
                </a:highlight>
                <a:latin typeface="Arial" panose="020B0604020202020204" pitchFamily="34" charset="0"/>
                <a:cs typeface="Arial" panose="020B0604020202020204" pitchFamily="34" charset="0"/>
              </a:rPr>
              <a:t> - Campagne mondiale de vaccination pour l’éradication du virus sauvage de la polio</a:t>
            </a:r>
          </a:p>
        </p:txBody>
      </p:sp>
    </p:spTree>
    <p:extLst>
      <p:ext uri="{BB962C8B-B14F-4D97-AF65-F5344CB8AC3E}">
        <p14:creationId xmlns:p14="http://schemas.microsoft.com/office/powerpoint/2010/main" val="875219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A7A9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25C6154-87C1-2D1C-A219-DC54E0D67174}"/>
              </a:ext>
            </a:extLst>
          </p:cNvPr>
          <p:cNvPicPr>
            <a:picLocks noChangeAspect="1"/>
          </p:cNvPicPr>
          <p:nvPr/>
        </p:nvPicPr>
        <p:blipFill>
          <a:blip r:embed="rId2"/>
          <a:stretch>
            <a:fillRect/>
          </a:stretch>
        </p:blipFill>
        <p:spPr>
          <a:xfrm>
            <a:off x="0" y="2199535"/>
            <a:ext cx="12192000" cy="2458930"/>
          </a:xfrm>
          <a:prstGeom prst="rect">
            <a:avLst/>
          </a:prstGeom>
        </p:spPr>
      </p:pic>
      <p:pic>
        <p:nvPicPr>
          <p:cNvPr id="7" name="Image 6">
            <a:extLst>
              <a:ext uri="{FF2B5EF4-FFF2-40B4-BE49-F238E27FC236}">
                <a16:creationId xmlns:a16="http://schemas.microsoft.com/office/drawing/2014/main" id="{48529251-87F2-495F-4535-4E257BE20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85" y="306414"/>
            <a:ext cx="2553684" cy="708404"/>
          </a:xfrm>
          <a:prstGeom prst="rect">
            <a:avLst/>
          </a:prstGeom>
        </p:spPr>
      </p:pic>
      <p:sp>
        <p:nvSpPr>
          <p:cNvPr id="8" name="ZoneTexte 7">
            <a:extLst>
              <a:ext uri="{FF2B5EF4-FFF2-40B4-BE49-F238E27FC236}">
                <a16:creationId xmlns:a16="http://schemas.microsoft.com/office/drawing/2014/main" id="{AC34E568-346F-54DC-D52B-71BBAAB193F4}"/>
              </a:ext>
            </a:extLst>
          </p:cNvPr>
          <p:cNvSpPr txBox="1"/>
          <p:nvPr/>
        </p:nvSpPr>
        <p:spPr>
          <a:xfrm>
            <a:off x="4941094" y="276942"/>
            <a:ext cx="6898042" cy="400110"/>
          </a:xfrm>
          <a:prstGeom prst="rect">
            <a:avLst/>
          </a:prstGeom>
          <a:noFill/>
        </p:spPr>
        <p:txBody>
          <a:bodyPr wrap="none" rtlCol="0">
            <a:spAutoFit/>
          </a:bodyPr>
          <a:lstStyle/>
          <a:p>
            <a:r>
              <a:rPr lang="fr-FR" sz="2000" dirty="0">
                <a:solidFill>
                  <a:schemeClr val="bg1"/>
                </a:solidFill>
                <a:highlight>
                  <a:srgbClr val="5A7A91"/>
                </a:highlight>
                <a:latin typeface="Arial" panose="020B0604020202020204" pitchFamily="34" charset="0"/>
                <a:cs typeface="Arial" panose="020B0604020202020204" pitchFamily="34" charset="0"/>
              </a:rPr>
              <a:t>Semaine mondiale de la vaccination du 24 au 30 avril 2023</a:t>
            </a:r>
          </a:p>
        </p:txBody>
      </p:sp>
      <p:pic>
        <p:nvPicPr>
          <p:cNvPr id="11" name="Image 10">
            <a:extLst>
              <a:ext uri="{FF2B5EF4-FFF2-40B4-BE49-F238E27FC236}">
                <a16:creationId xmlns:a16="http://schemas.microsoft.com/office/drawing/2014/main" id="{2C71EEF2-6DDB-94A6-CCC4-BA77952FFB77}"/>
              </a:ext>
            </a:extLst>
          </p:cNvPr>
          <p:cNvPicPr>
            <a:picLocks noChangeAspect="1"/>
          </p:cNvPicPr>
          <p:nvPr/>
        </p:nvPicPr>
        <p:blipFill rotWithShape="1">
          <a:blip r:embed="rId4"/>
          <a:srcRect l="22702" t="7459" r="30140"/>
          <a:stretch/>
        </p:blipFill>
        <p:spPr>
          <a:xfrm>
            <a:off x="8419458" y="1156914"/>
            <a:ext cx="1742258" cy="2199535"/>
          </a:xfrm>
          <a:prstGeom prst="rect">
            <a:avLst/>
          </a:prstGeom>
          <a:ln w="50800">
            <a:solidFill>
              <a:schemeClr val="bg1"/>
            </a:solidFill>
            <a:miter lim="800000"/>
          </a:ln>
        </p:spPr>
      </p:pic>
      <p:pic>
        <p:nvPicPr>
          <p:cNvPr id="12" name="Image 11">
            <a:extLst>
              <a:ext uri="{FF2B5EF4-FFF2-40B4-BE49-F238E27FC236}">
                <a16:creationId xmlns:a16="http://schemas.microsoft.com/office/drawing/2014/main" id="{5A976D9A-AA29-3CAF-2C1D-A002F89D7A5E}"/>
              </a:ext>
            </a:extLst>
          </p:cNvPr>
          <p:cNvPicPr>
            <a:picLocks noChangeAspect="1"/>
          </p:cNvPicPr>
          <p:nvPr/>
        </p:nvPicPr>
        <p:blipFill rotWithShape="1">
          <a:blip r:embed="rId5"/>
          <a:srcRect l="12194" r="36387"/>
          <a:stretch/>
        </p:blipFill>
        <p:spPr>
          <a:xfrm>
            <a:off x="6627378" y="4104057"/>
            <a:ext cx="1792080" cy="1951719"/>
          </a:xfrm>
          <a:prstGeom prst="rect">
            <a:avLst/>
          </a:prstGeom>
          <a:ln w="50800">
            <a:solidFill>
              <a:schemeClr val="bg1"/>
            </a:solidFill>
            <a:miter lim="800000"/>
          </a:ln>
        </p:spPr>
      </p:pic>
      <p:cxnSp>
        <p:nvCxnSpPr>
          <p:cNvPr id="4" name="Connecteur droit 3">
            <a:extLst>
              <a:ext uri="{FF2B5EF4-FFF2-40B4-BE49-F238E27FC236}">
                <a16:creationId xmlns:a16="http://schemas.microsoft.com/office/drawing/2014/main" id="{FF4ADFD5-3948-EF86-DFF1-0E5588B50E85}"/>
              </a:ext>
            </a:extLst>
          </p:cNvPr>
          <p:cNvCxnSpPr>
            <a:cxnSpLocks/>
          </p:cNvCxnSpPr>
          <p:nvPr/>
        </p:nvCxnSpPr>
        <p:spPr>
          <a:xfrm>
            <a:off x="3405399" y="0"/>
            <a:ext cx="0" cy="2613727"/>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F94618C2-A858-ACF5-ED6E-3CDD6DEFF843}"/>
              </a:ext>
            </a:extLst>
          </p:cNvPr>
          <p:cNvCxnSpPr>
            <a:cxnSpLocks/>
          </p:cNvCxnSpPr>
          <p:nvPr/>
        </p:nvCxnSpPr>
        <p:spPr>
          <a:xfrm>
            <a:off x="9014527" y="4353515"/>
            <a:ext cx="0" cy="250448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6948D8CF-5399-AC0B-AD5C-AD2697B414AC}"/>
              </a:ext>
            </a:extLst>
          </p:cNvPr>
          <p:cNvPicPr>
            <a:picLocks noChangeAspect="1"/>
          </p:cNvPicPr>
          <p:nvPr/>
        </p:nvPicPr>
        <p:blipFill>
          <a:blip r:embed="rId6"/>
          <a:stretch>
            <a:fillRect/>
          </a:stretch>
        </p:blipFill>
        <p:spPr>
          <a:xfrm>
            <a:off x="828734" y="4848216"/>
            <a:ext cx="1017808" cy="1017808"/>
          </a:xfrm>
          <a:prstGeom prst="rect">
            <a:avLst/>
          </a:prstGeom>
        </p:spPr>
      </p:pic>
      <p:sp>
        <p:nvSpPr>
          <p:cNvPr id="21" name="ZoneTexte 20">
            <a:extLst>
              <a:ext uri="{FF2B5EF4-FFF2-40B4-BE49-F238E27FC236}">
                <a16:creationId xmlns:a16="http://schemas.microsoft.com/office/drawing/2014/main" id="{9EFB3C29-E365-0A3F-B855-22557D74D658}"/>
              </a:ext>
            </a:extLst>
          </p:cNvPr>
          <p:cNvSpPr txBox="1"/>
          <p:nvPr/>
        </p:nvSpPr>
        <p:spPr>
          <a:xfrm>
            <a:off x="1958557" y="4963201"/>
            <a:ext cx="3716082" cy="707886"/>
          </a:xfrm>
          <a:prstGeom prst="rect">
            <a:avLst/>
          </a:prstGeom>
          <a:noFill/>
        </p:spPr>
        <p:txBody>
          <a:bodyPr wrap="none" rtlCol="0">
            <a:spAutoFit/>
          </a:bodyPr>
          <a:lstStyle/>
          <a:p>
            <a:r>
              <a:rPr lang="fr-FR" sz="2000" b="1" dirty="0">
                <a:solidFill>
                  <a:srgbClr val="F4C692"/>
                </a:solidFill>
                <a:latin typeface="Arial" panose="020B0604020202020204" pitchFamily="34" charset="0"/>
                <a:cs typeface="Arial" panose="020B0604020202020204" pitchFamily="34" charset="0"/>
              </a:rPr>
              <a:t>cerclepolioplus.org/rejoindre</a:t>
            </a:r>
            <a:br>
              <a:rPr lang="fr-FR" sz="2000" b="1" dirty="0">
                <a:solidFill>
                  <a:srgbClr val="F4C692"/>
                </a:solidFill>
                <a:latin typeface="Arial" panose="020B0604020202020204" pitchFamily="34" charset="0"/>
                <a:cs typeface="Arial" panose="020B0604020202020204" pitchFamily="34" charset="0"/>
              </a:rPr>
            </a:br>
            <a:r>
              <a:rPr lang="fr-FR" sz="2000" b="1" dirty="0">
                <a:solidFill>
                  <a:srgbClr val="F4C692"/>
                </a:solidFill>
                <a:latin typeface="Arial" panose="020B0604020202020204" pitchFamily="34" charset="0"/>
                <a:cs typeface="Arial" panose="020B0604020202020204" pitchFamily="34" charset="0"/>
              </a:rPr>
              <a:t>endpolio.org/</a:t>
            </a:r>
            <a:r>
              <a:rPr lang="fr-FR" sz="2000" b="1" dirty="0" err="1">
                <a:solidFill>
                  <a:srgbClr val="F4C692"/>
                </a:solidFill>
                <a:latin typeface="Arial" panose="020B0604020202020204" pitchFamily="34" charset="0"/>
                <a:cs typeface="Arial" panose="020B0604020202020204" pitchFamily="34" charset="0"/>
              </a:rPr>
              <a:t>donate</a:t>
            </a:r>
            <a:endParaRPr lang="fr-FR" sz="2000" b="1" dirty="0">
              <a:solidFill>
                <a:srgbClr val="F4C692"/>
              </a:solidFill>
              <a:latin typeface="Arial" panose="020B06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8DDDDE15-48DD-8325-DCE7-843326E14055}"/>
              </a:ext>
            </a:extLst>
          </p:cNvPr>
          <p:cNvSpPr txBox="1"/>
          <p:nvPr/>
        </p:nvSpPr>
        <p:spPr>
          <a:xfrm>
            <a:off x="214290" y="6280159"/>
            <a:ext cx="11847477" cy="369332"/>
          </a:xfrm>
          <a:prstGeom prst="rect">
            <a:avLst/>
          </a:prstGeom>
          <a:noFill/>
        </p:spPr>
        <p:txBody>
          <a:bodyPr wrap="square" rtlCol="0">
            <a:spAutoFit/>
          </a:bodyPr>
          <a:lstStyle/>
          <a:p>
            <a:r>
              <a:rPr lang="fr-FR" b="1" dirty="0">
                <a:solidFill>
                  <a:schemeClr val="bg1"/>
                </a:solidFill>
                <a:highlight>
                  <a:srgbClr val="5A7A91"/>
                </a:highlight>
                <a:latin typeface="Arial" panose="020B0604020202020204" pitchFamily="34" charset="0"/>
                <a:cs typeface="Arial" panose="020B0604020202020204" pitchFamily="34" charset="0"/>
              </a:rPr>
              <a:t>PROGRAMME POLIOPLUS</a:t>
            </a:r>
            <a:r>
              <a:rPr lang="fr-FR" dirty="0">
                <a:solidFill>
                  <a:schemeClr val="bg1"/>
                </a:solidFill>
                <a:highlight>
                  <a:srgbClr val="5A7A91"/>
                </a:highlight>
                <a:latin typeface="Arial" panose="020B0604020202020204" pitchFamily="34" charset="0"/>
                <a:cs typeface="Arial" panose="020B0604020202020204" pitchFamily="34" charset="0"/>
              </a:rPr>
              <a:t> - Campagne mondiale de vaccination pour l’éradication du virus sauvage de la polio</a:t>
            </a:r>
          </a:p>
        </p:txBody>
      </p:sp>
    </p:spTree>
    <p:extLst>
      <p:ext uri="{BB962C8B-B14F-4D97-AF65-F5344CB8AC3E}">
        <p14:creationId xmlns:p14="http://schemas.microsoft.com/office/powerpoint/2010/main" val="79976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A7A9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2442CC2-5A89-AAAA-6566-9DFA4F38C744}"/>
              </a:ext>
            </a:extLst>
          </p:cNvPr>
          <p:cNvPicPr>
            <a:picLocks noChangeAspect="1"/>
          </p:cNvPicPr>
          <p:nvPr/>
        </p:nvPicPr>
        <p:blipFill>
          <a:blip r:embed="rId2"/>
          <a:stretch>
            <a:fillRect/>
          </a:stretch>
        </p:blipFill>
        <p:spPr>
          <a:xfrm>
            <a:off x="0" y="2131419"/>
            <a:ext cx="12192000" cy="2595161"/>
          </a:xfrm>
          <a:prstGeom prst="rect">
            <a:avLst/>
          </a:prstGeom>
        </p:spPr>
      </p:pic>
      <p:pic>
        <p:nvPicPr>
          <p:cNvPr id="6" name="Image 5">
            <a:extLst>
              <a:ext uri="{FF2B5EF4-FFF2-40B4-BE49-F238E27FC236}">
                <a16:creationId xmlns:a16="http://schemas.microsoft.com/office/drawing/2014/main" id="{68B15B73-7856-A953-ECD3-7BA7D2809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85" y="306414"/>
            <a:ext cx="2553684" cy="708404"/>
          </a:xfrm>
          <a:prstGeom prst="rect">
            <a:avLst/>
          </a:prstGeom>
        </p:spPr>
      </p:pic>
      <p:pic>
        <p:nvPicPr>
          <p:cNvPr id="8" name="Image 7">
            <a:extLst>
              <a:ext uri="{FF2B5EF4-FFF2-40B4-BE49-F238E27FC236}">
                <a16:creationId xmlns:a16="http://schemas.microsoft.com/office/drawing/2014/main" id="{248521E4-EE19-5298-8BBA-64A397BB4AD9}"/>
              </a:ext>
            </a:extLst>
          </p:cNvPr>
          <p:cNvPicPr>
            <a:picLocks noChangeAspect="1"/>
          </p:cNvPicPr>
          <p:nvPr/>
        </p:nvPicPr>
        <p:blipFill>
          <a:blip r:embed="rId4"/>
          <a:stretch>
            <a:fillRect/>
          </a:stretch>
        </p:blipFill>
        <p:spPr>
          <a:xfrm>
            <a:off x="9277538" y="4116183"/>
            <a:ext cx="2667000" cy="1714500"/>
          </a:xfrm>
          <a:prstGeom prst="rect">
            <a:avLst/>
          </a:prstGeom>
          <a:ln w="50800">
            <a:solidFill>
              <a:schemeClr val="bg1"/>
            </a:solidFill>
            <a:miter lim="800000"/>
          </a:ln>
        </p:spPr>
      </p:pic>
      <p:cxnSp>
        <p:nvCxnSpPr>
          <p:cNvPr id="4" name="Connecteur droit 3">
            <a:extLst>
              <a:ext uri="{FF2B5EF4-FFF2-40B4-BE49-F238E27FC236}">
                <a16:creationId xmlns:a16="http://schemas.microsoft.com/office/drawing/2014/main" id="{FF4ADFD5-3948-EF86-DFF1-0E5588B50E85}"/>
              </a:ext>
            </a:extLst>
          </p:cNvPr>
          <p:cNvCxnSpPr>
            <a:cxnSpLocks/>
          </p:cNvCxnSpPr>
          <p:nvPr/>
        </p:nvCxnSpPr>
        <p:spPr>
          <a:xfrm>
            <a:off x="9676726" y="0"/>
            <a:ext cx="0" cy="2443795"/>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29188857-538F-0ADB-C3DE-4C74E974C076}"/>
              </a:ext>
            </a:extLst>
          </p:cNvPr>
          <p:cNvPicPr>
            <a:picLocks noChangeAspect="1"/>
          </p:cNvPicPr>
          <p:nvPr/>
        </p:nvPicPr>
        <p:blipFill rotWithShape="1">
          <a:blip r:embed="rId5"/>
          <a:srcRect b="26842"/>
          <a:stretch/>
        </p:blipFill>
        <p:spPr>
          <a:xfrm>
            <a:off x="8738251" y="948289"/>
            <a:ext cx="1876949" cy="2026002"/>
          </a:xfrm>
          <a:prstGeom prst="rect">
            <a:avLst/>
          </a:prstGeom>
          <a:ln w="50800">
            <a:solidFill>
              <a:schemeClr val="bg1"/>
            </a:solidFill>
            <a:miter lim="800000"/>
          </a:ln>
        </p:spPr>
      </p:pic>
      <p:sp>
        <p:nvSpPr>
          <p:cNvPr id="7" name="ZoneTexte 6">
            <a:extLst>
              <a:ext uri="{FF2B5EF4-FFF2-40B4-BE49-F238E27FC236}">
                <a16:creationId xmlns:a16="http://schemas.microsoft.com/office/drawing/2014/main" id="{5D6E9B95-803C-FAB3-6D8B-DA9DF5C32B5C}"/>
              </a:ext>
            </a:extLst>
          </p:cNvPr>
          <p:cNvSpPr txBox="1"/>
          <p:nvPr/>
        </p:nvSpPr>
        <p:spPr>
          <a:xfrm>
            <a:off x="4941094" y="276942"/>
            <a:ext cx="6898042" cy="400110"/>
          </a:xfrm>
          <a:prstGeom prst="rect">
            <a:avLst/>
          </a:prstGeom>
          <a:noFill/>
        </p:spPr>
        <p:txBody>
          <a:bodyPr wrap="none" rtlCol="0">
            <a:spAutoFit/>
          </a:bodyPr>
          <a:lstStyle/>
          <a:p>
            <a:r>
              <a:rPr lang="fr-FR" sz="2000" dirty="0">
                <a:solidFill>
                  <a:schemeClr val="bg1"/>
                </a:solidFill>
                <a:highlight>
                  <a:srgbClr val="5A7A91"/>
                </a:highlight>
                <a:latin typeface="Arial" panose="020B0604020202020204" pitchFamily="34" charset="0"/>
                <a:cs typeface="Arial" panose="020B0604020202020204" pitchFamily="34" charset="0"/>
              </a:rPr>
              <a:t>Semaine mondiale de la vaccination du 24 au 30 avril 2023</a:t>
            </a:r>
          </a:p>
        </p:txBody>
      </p:sp>
      <p:sp>
        <p:nvSpPr>
          <p:cNvPr id="13" name="ZoneTexte 12">
            <a:extLst>
              <a:ext uri="{FF2B5EF4-FFF2-40B4-BE49-F238E27FC236}">
                <a16:creationId xmlns:a16="http://schemas.microsoft.com/office/drawing/2014/main" id="{193566F5-A6AD-4DC1-AAEB-6601D6ADA2E2}"/>
              </a:ext>
            </a:extLst>
          </p:cNvPr>
          <p:cNvSpPr txBox="1"/>
          <p:nvPr/>
        </p:nvSpPr>
        <p:spPr>
          <a:xfrm>
            <a:off x="462596" y="1124244"/>
            <a:ext cx="6097348" cy="677108"/>
          </a:xfrm>
          <a:prstGeom prst="rect">
            <a:avLst/>
          </a:prstGeom>
          <a:noFill/>
        </p:spPr>
        <p:txBody>
          <a:bodyPr wrap="square">
            <a:spAutoFit/>
          </a:bodyPr>
          <a:lstStyle/>
          <a:p>
            <a:r>
              <a:rPr lang="en-US" sz="3800" b="1" dirty="0" err="1">
                <a:solidFill>
                  <a:schemeClr val="bg1"/>
                </a:solidFill>
                <a:latin typeface="Arial" panose="020B0604020202020204" pitchFamily="34" charset="0"/>
                <a:cs typeface="Arial" panose="020B0604020202020204" pitchFamily="34" charset="0"/>
              </a:rPr>
              <a:t>Oui</a:t>
            </a:r>
            <a:r>
              <a:rPr lang="en-US" sz="3800" b="1" dirty="0">
                <a:solidFill>
                  <a:schemeClr val="bg1"/>
                </a:solidFill>
                <a:latin typeface="Arial" panose="020B0604020202020204" pitchFamily="34" charset="0"/>
                <a:cs typeface="Arial" panose="020B0604020202020204" pitchFamily="34" charset="0"/>
              </a:rPr>
              <a:t>, on </a:t>
            </a:r>
            <a:r>
              <a:rPr lang="en-US" sz="3800" b="1" dirty="0" err="1">
                <a:solidFill>
                  <a:schemeClr val="bg1"/>
                </a:solidFill>
                <a:latin typeface="Arial" panose="020B0604020202020204" pitchFamily="34" charset="0"/>
                <a:cs typeface="Arial" panose="020B0604020202020204" pitchFamily="34" charset="0"/>
              </a:rPr>
              <a:t>peut</a:t>
            </a:r>
            <a:r>
              <a:rPr lang="en-US" sz="3800" b="1" dirty="0">
                <a:solidFill>
                  <a:schemeClr val="bg1"/>
                </a:solidFill>
                <a:latin typeface="Arial" panose="020B0604020202020204" pitchFamily="34" charset="0"/>
                <a:cs typeface="Arial" panose="020B0604020202020204" pitchFamily="34" charset="0"/>
              </a:rPr>
              <a:t> </a:t>
            </a:r>
            <a:r>
              <a:rPr lang="en-US" sz="3800" b="1" dirty="0" err="1">
                <a:solidFill>
                  <a:schemeClr val="bg1"/>
                </a:solidFill>
                <a:latin typeface="Arial" panose="020B0604020202020204" pitchFamily="34" charset="0"/>
                <a:cs typeface="Arial" panose="020B0604020202020204" pitchFamily="34" charset="0"/>
              </a:rPr>
              <a:t>en</a:t>
            </a:r>
            <a:r>
              <a:rPr lang="en-US" sz="3800" b="1" dirty="0">
                <a:solidFill>
                  <a:schemeClr val="bg1"/>
                </a:solidFill>
                <a:latin typeface="Arial" panose="020B0604020202020204" pitchFamily="34" charset="0"/>
                <a:cs typeface="Arial" panose="020B0604020202020204" pitchFamily="34" charset="0"/>
              </a:rPr>
              <a:t> </a:t>
            </a:r>
            <a:r>
              <a:rPr lang="en-US" sz="3800" b="1" dirty="0" err="1">
                <a:solidFill>
                  <a:schemeClr val="bg1"/>
                </a:solidFill>
                <a:latin typeface="Arial" panose="020B0604020202020204" pitchFamily="34" charset="0"/>
                <a:cs typeface="Arial" panose="020B0604020202020204" pitchFamily="34" charset="0"/>
              </a:rPr>
              <a:t>finir</a:t>
            </a:r>
            <a:r>
              <a:rPr lang="en-US" sz="3800" b="1" dirty="0">
                <a:solidFill>
                  <a:schemeClr val="bg1"/>
                </a:solidFill>
                <a:latin typeface="Arial" panose="020B0604020202020204" pitchFamily="34" charset="0"/>
                <a:cs typeface="Arial" panose="020B0604020202020204" pitchFamily="34" charset="0"/>
              </a:rPr>
              <a:t> !</a:t>
            </a:r>
            <a:endParaRPr lang="fr-FR" sz="3800" b="1" dirty="0">
              <a:solidFill>
                <a:schemeClr val="bg1"/>
              </a:solidFill>
              <a:latin typeface="Arial" panose="020B0604020202020204" pitchFamily="34" charset="0"/>
              <a:cs typeface="Arial" panose="020B0604020202020204" pitchFamily="34" charset="0"/>
            </a:endParaRPr>
          </a:p>
        </p:txBody>
      </p:sp>
      <p:pic>
        <p:nvPicPr>
          <p:cNvPr id="14" name="Image 13">
            <a:extLst>
              <a:ext uri="{FF2B5EF4-FFF2-40B4-BE49-F238E27FC236}">
                <a16:creationId xmlns:a16="http://schemas.microsoft.com/office/drawing/2014/main" id="{E13CE1E8-0A58-A1DF-702A-FA919384064C}"/>
              </a:ext>
            </a:extLst>
          </p:cNvPr>
          <p:cNvPicPr>
            <a:picLocks noChangeAspect="1"/>
          </p:cNvPicPr>
          <p:nvPr/>
        </p:nvPicPr>
        <p:blipFill>
          <a:blip r:embed="rId6"/>
          <a:stretch>
            <a:fillRect/>
          </a:stretch>
        </p:blipFill>
        <p:spPr>
          <a:xfrm>
            <a:off x="7790642" y="4825373"/>
            <a:ext cx="1017808" cy="1017808"/>
          </a:xfrm>
          <a:prstGeom prst="rect">
            <a:avLst/>
          </a:prstGeom>
        </p:spPr>
      </p:pic>
      <p:sp>
        <p:nvSpPr>
          <p:cNvPr id="17" name="ZoneTexte 16">
            <a:extLst>
              <a:ext uri="{FF2B5EF4-FFF2-40B4-BE49-F238E27FC236}">
                <a16:creationId xmlns:a16="http://schemas.microsoft.com/office/drawing/2014/main" id="{C8CC59FC-10F4-387B-8203-F5BB4E078469}"/>
              </a:ext>
            </a:extLst>
          </p:cNvPr>
          <p:cNvSpPr txBox="1"/>
          <p:nvPr/>
        </p:nvSpPr>
        <p:spPr>
          <a:xfrm>
            <a:off x="3924516" y="4980334"/>
            <a:ext cx="3716082" cy="707886"/>
          </a:xfrm>
          <a:prstGeom prst="rect">
            <a:avLst/>
          </a:prstGeom>
          <a:noFill/>
        </p:spPr>
        <p:txBody>
          <a:bodyPr wrap="none" rtlCol="0">
            <a:spAutoFit/>
          </a:bodyPr>
          <a:lstStyle/>
          <a:p>
            <a:pPr algn="r"/>
            <a:r>
              <a:rPr lang="fr-FR" sz="2000" b="1" dirty="0">
                <a:solidFill>
                  <a:srgbClr val="F4C692"/>
                </a:solidFill>
                <a:latin typeface="Arial" panose="020B0604020202020204" pitchFamily="34" charset="0"/>
                <a:cs typeface="Arial" panose="020B0604020202020204" pitchFamily="34" charset="0"/>
              </a:rPr>
              <a:t>cerclepolioplus.org/rejoindre</a:t>
            </a:r>
            <a:br>
              <a:rPr lang="fr-FR" sz="2000" b="1" dirty="0">
                <a:solidFill>
                  <a:srgbClr val="F4C692"/>
                </a:solidFill>
                <a:latin typeface="Arial" panose="020B0604020202020204" pitchFamily="34" charset="0"/>
                <a:cs typeface="Arial" panose="020B0604020202020204" pitchFamily="34" charset="0"/>
              </a:rPr>
            </a:br>
            <a:r>
              <a:rPr lang="fr-FR" sz="2000" b="1" dirty="0">
                <a:solidFill>
                  <a:srgbClr val="F4C692"/>
                </a:solidFill>
                <a:latin typeface="Arial" panose="020B0604020202020204" pitchFamily="34" charset="0"/>
                <a:cs typeface="Arial" panose="020B0604020202020204" pitchFamily="34" charset="0"/>
              </a:rPr>
              <a:t>endpolio.org/</a:t>
            </a:r>
            <a:r>
              <a:rPr lang="fr-FR" sz="2000" b="1" dirty="0" err="1">
                <a:solidFill>
                  <a:srgbClr val="F4C692"/>
                </a:solidFill>
                <a:latin typeface="Arial" panose="020B0604020202020204" pitchFamily="34" charset="0"/>
                <a:cs typeface="Arial" panose="020B0604020202020204" pitchFamily="34" charset="0"/>
              </a:rPr>
              <a:t>donate</a:t>
            </a:r>
            <a:endParaRPr lang="fr-FR" sz="2000" b="1" dirty="0">
              <a:solidFill>
                <a:srgbClr val="F4C692"/>
              </a:solidFill>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1F1A01A2-0481-D1DD-AB25-1397E93EB0F5}"/>
              </a:ext>
            </a:extLst>
          </p:cNvPr>
          <p:cNvSpPr txBox="1"/>
          <p:nvPr/>
        </p:nvSpPr>
        <p:spPr>
          <a:xfrm>
            <a:off x="214290" y="6280159"/>
            <a:ext cx="11847477" cy="369332"/>
          </a:xfrm>
          <a:prstGeom prst="rect">
            <a:avLst/>
          </a:prstGeom>
          <a:noFill/>
        </p:spPr>
        <p:txBody>
          <a:bodyPr wrap="square" rtlCol="0">
            <a:spAutoFit/>
          </a:bodyPr>
          <a:lstStyle/>
          <a:p>
            <a:r>
              <a:rPr lang="fr-FR" b="1" dirty="0">
                <a:solidFill>
                  <a:schemeClr val="bg1"/>
                </a:solidFill>
                <a:highlight>
                  <a:srgbClr val="5A7A91"/>
                </a:highlight>
                <a:latin typeface="Arial" panose="020B0604020202020204" pitchFamily="34" charset="0"/>
                <a:cs typeface="Arial" panose="020B0604020202020204" pitchFamily="34" charset="0"/>
              </a:rPr>
              <a:t>PROGRAMME POLIOPLUS</a:t>
            </a:r>
            <a:r>
              <a:rPr lang="fr-FR" dirty="0">
                <a:solidFill>
                  <a:schemeClr val="bg1"/>
                </a:solidFill>
                <a:highlight>
                  <a:srgbClr val="5A7A91"/>
                </a:highlight>
                <a:latin typeface="Arial" panose="020B0604020202020204" pitchFamily="34" charset="0"/>
                <a:cs typeface="Arial" panose="020B0604020202020204" pitchFamily="34" charset="0"/>
              </a:rPr>
              <a:t> - Campagne mondiale de vaccination pour l’éradication du virus sauvage de la polio</a:t>
            </a:r>
          </a:p>
        </p:txBody>
      </p:sp>
    </p:spTree>
    <p:extLst>
      <p:ext uri="{BB962C8B-B14F-4D97-AF65-F5344CB8AC3E}">
        <p14:creationId xmlns:p14="http://schemas.microsoft.com/office/powerpoint/2010/main" val="34615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A7A91"/>
        </a:solidFill>
        <a:effectLst/>
      </p:bgPr>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A29122CF-97BC-CAEB-B6B5-895C3E409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452" y="397388"/>
            <a:ext cx="2553684" cy="708404"/>
          </a:xfrm>
          <a:prstGeom prst="rect">
            <a:avLst/>
          </a:prstGeom>
        </p:spPr>
      </p:pic>
      <p:sp>
        <p:nvSpPr>
          <p:cNvPr id="19" name="ZoneTexte 18">
            <a:extLst>
              <a:ext uri="{FF2B5EF4-FFF2-40B4-BE49-F238E27FC236}">
                <a16:creationId xmlns:a16="http://schemas.microsoft.com/office/drawing/2014/main" id="{4345216B-4059-DA19-B800-B33B6B3384B7}"/>
              </a:ext>
            </a:extLst>
          </p:cNvPr>
          <p:cNvSpPr txBox="1"/>
          <p:nvPr/>
        </p:nvSpPr>
        <p:spPr>
          <a:xfrm>
            <a:off x="214290" y="6280159"/>
            <a:ext cx="11847477" cy="369332"/>
          </a:xfrm>
          <a:prstGeom prst="rect">
            <a:avLst/>
          </a:prstGeom>
          <a:noFill/>
        </p:spPr>
        <p:txBody>
          <a:bodyPr wrap="square" rtlCol="0">
            <a:spAutoFit/>
          </a:bodyPr>
          <a:lstStyle/>
          <a:p>
            <a:r>
              <a:rPr lang="fr-FR" b="1" dirty="0">
                <a:solidFill>
                  <a:schemeClr val="bg1"/>
                </a:solidFill>
                <a:highlight>
                  <a:srgbClr val="5A7A91"/>
                </a:highlight>
                <a:latin typeface="Arial" panose="020B0604020202020204" pitchFamily="34" charset="0"/>
                <a:cs typeface="Arial" panose="020B0604020202020204" pitchFamily="34" charset="0"/>
              </a:rPr>
              <a:t>PROGRAMME POLIOPLUS</a:t>
            </a:r>
            <a:r>
              <a:rPr lang="fr-FR" dirty="0">
                <a:solidFill>
                  <a:schemeClr val="bg1"/>
                </a:solidFill>
                <a:highlight>
                  <a:srgbClr val="5A7A91"/>
                </a:highlight>
                <a:latin typeface="Arial" panose="020B0604020202020204" pitchFamily="34" charset="0"/>
                <a:cs typeface="Arial" panose="020B0604020202020204" pitchFamily="34" charset="0"/>
              </a:rPr>
              <a:t> - Campagne mondiale de vaccination pour l’éradication du virus sauvage de la polio</a:t>
            </a:r>
          </a:p>
        </p:txBody>
      </p:sp>
      <p:cxnSp>
        <p:nvCxnSpPr>
          <p:cNvPr id="4" name="Connecteur droit 3">
            <a:extLst>
              <a:ext uri="{FF2B5EF4-FFF2-40B4-BE49-F238E27FC236}">
                <a16:creationId xmlns:a16="http://schemas.microsoft.com/office/drawing/2014/main" id="{FF4ADFD5-3948-EF86-DFF1-0E5588B50E85}"/>
              </a:ext>
            </a:extLst>
          </p:cNvPr>
          <p:cNvCxnSpPr>
            <a:cxnSpLocks/>
          </p:cNvCxnSpPr>
          <p:nvPr/>
        </p:nvCxnSpPr>
        <p:spPr>
          <a:xfrm>
            <a:off x="4408811" y="0"/>
            <a:ext cx="0" cy="2413338"/>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50E366B-B1B5-BFA9-6038-0800F08C0431}"/>
              </a:ext>
            </a:extLst>
          </p:cNvPr>
          <p:cNvSpPr txBox="1"/>
          <p:nvPr/>
        </p:nvSpPr>
        <p:spPr>
          <a:xfrm>
            <a:off x="257744" y="307838"/>
            <a:ext cx="6898042" cy="400110"/>
          </a:xfrm>
          <a:prstGeom prst="rect">
            <a:avLst/>
          </a:prstGeom>
          <a:noFill/>
        </p:spPr>
        <p:txBody>
          <a:bodyPr wrap="none" rtlCol="0">
            <a:spAutoFit/>
          </a:bodyPr>
          <a:lstStyle/>
          <a:p>
            <a:r>
              <a:rPr lang="fr-FR" sz="2000" dirty="0">
                <a:solidFill>
                  <a:schemeClr val="bg1"/>
                </a:solidFill>
                <a:highlight>
                  <a:srgbClr val="5A7A91"/>
                </a:highlight>
                <a:latin typeface="Arial" panose="020B0604020202020204" pitchFamily="34" charset="0"/>
                <a:cs typeface="Arial" panose="020B0604020202020204" pitchFamily="34" charset="0"/>
              </a:rPr>
              <a:t>Semaine mondiale de la vaccination du 24 au 30 avril 2023</a:t>
            </a:r>
          </a:p>
        </p:txBody>
      </p:sp>
      <p:sp>
        <p:nvSpPr>
          <p:cNvPr id="6" name="Rectangle 5">
            <a:extLst>
              <a:ext uri="{FF2B5EF4-FFF2-40B4-BE49-F238E27FC236}">
                <a16:creationId xmlns:a16="http://schemas.microsoft.com/office/drawing/2014/main" id="{43DA622E-56BB-3741-FDE0-FB55E21913D9}"/>
              </a:ext>
            </a:extLst>
          </p:cNvPr>
          <p:cNvSpPr/>
          <p:nvPr/>
        </p:nvSpPr>
        <p:spPr>
          <a:xfrm>
            <a:off x="1213806" y="2413338"/>
            <a:ext cx="10373990" cy="240951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93677792-B851-F163-2BB9-DD6F54DF8D18}"/>
              </a:ext>
            </a:extLst>
          </p:cNvPr>
          <p:cNvSpPr txBox="1"/>
          <p:nvPr/>
        </p:nvSpPr>
        <p:spPr>
          <a:xfrm>
            <a:off x="2400950" y="3155303"/>
            <a:ext cx="8944083" cy="1477328"/>
          </a:xfrm>
          <a:prstGeom prst="rect">
            <a:avLst/>
          </a:prstGeom>
          <a:noFill/>
        </p:spPr>
        <p:txBody>
          <a:bodyPr wrap="square" rtlCol="0">
            <a:spAutoFit/>
          </a:bodyPr>
          <a:lstStyle/>
          <a:p>
            <a:r>
              <a:rPr lang="fr-FR" b="1" dirty="0">
                <a:solidFill>
                  <a:schemeClr val="bg1"/>
                </a:solidFill>
                <a:latin typeface="Arial" panose="020B0604020202020204" pitchFamily="34" charset="0"/>
                <a:cs typeface="Arial" panose="020B0604020202020204" pitchFamily="34" charset="0"/>
              </a:rPr>
              <a:t>Le virus s’affaiblit et lutte pour sa survie, traquant les enfants non vaccinés. Mais  tant que le virus de polio survit quelque part dans le monde, il reste un danger partout ! 2023 est une année critique, pendant laquelle toute circulation du virus sauvage de la polio doit être interrompue. Eradiquer le virus de la polio dans les deux pays encore endémiques est une urgence.</a:t>
            </a:r>
          </a:p>
        </p:txBody>
      </p:sp>
      <p:sp>
        <p:nvSpPr>
          <p:cNvPr id="9" name="ZoneTexte 8">
            <a:extLst>
              <a:ext uri="{FF2B5EF4-FFF2-40B4-BE49-F238E27FC236}">
                <a16:creationId xmlns:a16="http://schemas.microsoft.com/office/drawing/2014/main" id="{4CFB54A9-4B82-31E6-8431-0EE086C4A516}"/>
              </a:ext>
            </a:extLst>
          </p:cNvPr>
          <p:cNvSpPr txBox="1"/>
          <p:nvPr/>
        </p:nvSpPr>
        <p:spPr>
          <a:xfrm>
            <a:off x="2400950" y="2529877"/>
            <a:ext cx="6097348" cy="677108"/>
          </a:xfrm>
          <a:prstGeom prst="rect">
            <a:avLst/>
          </a:prstGeom>
          <a:noFill/>
        </p:spPr>
        <p:txBody>
          <a:bodyPr wrap="square">
            <a:spAutoFit/>
          </a:bodyPr>
          <a:lstStyle/>
          <a:p>
            <a:r>
              <a:rPr lang="en-US" sz="3800" b="1" dirty="0" err="1">
                <a:solidFill>
                  <a:schemeClr val="bg1"/>
                </a:solidFill>
                <a:latin typeface="Arial" panose="020B0604020202020204" pitchFamily="34" charset="0"/>
                <a:cs typeface="Arial" panose="020B0604020202020204" pitchFamily="34" charset="0"/>
              </a:rPr>
              <a:t>Oui</a:t>
            </a:r>
            <a:r>
              <a:rPr lang="en-US" sz="3800" b="1" dirty="0">
                <a:solidFill>
                  <a:schemeClr val="bg1"/>
                </a:solidFill>
                <a:latin typeface="Arial" panose="020B0604020202020204" pitchFamily="34" charset="0"/>
                <a:cs typeface="Arial" panose="020B0604020202020204" pitchFamily="34" charset="0"/>
              </a:rPr>
              <a:t>, on </a:t>
            </a:r>
            <a:r>
              <a:rPr lang="en-US" sz="3800" b="1" dirty="0" err="1">
                <a:solidFill>
                  <a:schemeClr val="bg1"/>
                </a:solidFill>
                <a:latin typeface="Arial" panose="020B0604020202020204" pitchFamily="34" charset="0"/>
                <a:cs typeface="Arial" panose="020B0604020202020204" pitchFamily="34" charset="0"/>
              </a:rPr>
              <a:t>peut</a:t>
            </a:r>
            <a:r>
              <a:rPr lang="en-US" sz="3800" b="1" dirty="0">
                <a:solidFill>
                  <a:schemeClr val="bg1"/>
                </a:solidFill>
                <a:latin typeface="Arial" panose="020B0604020202020204" pitchFamily="34" charset="0"/>
                <a:cs typeface="Arial" panose="020B0604020202020204" pitchFamily="34" charset="0"/>
              </a:rPr>
              <a:t> </a:t>
            </a:r>
            <a:r>
              <a:rPr lang="en-US" sz="3800" b="1" dirty="0" err="1">
                <a:solidFill>
                  <a:schemeClr val="bg1"/>
                </a:solidFill>
                <a:latin typeface="Arial" panose="020B0604020202020204" pitchFamily="34" charset="0"/>
                <a:cs typeface="Arial" panose="020B0604020202020204" pitchFamily="34" charset="0"/>
              </a:rPr>
              <a:t>en</a:t>
            </a:r>
            <a:r>
              <a:rPr lang="en-US" sz="3800" b="1" dirty="0">
                <a:solidFill>
                  <a:schemeClr val="bg1"/>
                </a:solidFill>
                <a:latin typeface="Arial" panose="020B0604020202020204" pitchFamily="34" charset="0"/>
                <a:cs typeface="Arial" panose="020B0604020202020204" pitchFamily="34" charset="0"/>
              </a:rPr>
              <a:t> </a:t>
            </a:r>
            <a:r>
              <a:rPr lang="en-US" sz="3800" b="1" dirty="0" err="1">
                <a:solidFill>
                  <a:schemeClr val="bg1"/>
                </a:solidFill>
                <a:latin typeface="Arial" panose="020B0604020202020204" pitchFamily="34" charset="0"/>
                <a:cs typeface="Arial" panose="020B0604020202020204" pitchFamily="34" charset="0"/>
              </a:rPr>
              <a:t>finir</a:t>
            </a:r>
            <a:r>
              <a:rPr lang="en-US" sz="3800" b="1" dirty="0">
                <a:solidFill>
                  <a:schemeClr val="bg1"/>
                </a:solidFill>
                <a:latin typeface="Arial" panose="020B0604020202020204" pitchFamily="34" charset="0"/>
                <a:cs typeface="Arial" panose="020B0604020202020204" pitchFamily="34" charset="0"/>
              </a:rPr>
              <a:t> !</a:t>
            </a:r>
            <a:endParaRPr lang="fr-FR" sz="3800" b="1" dirty="0">
              <a:solidFill>
                <a:schemeClr val="bg1"/>
              </a:solidFill>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BB8F2251-0D5A-33FE-0560-C23543C17466}"/>
              </a:ext>
            </a:extLst>
          </p:cNvPr>
          <p:cNvPicPr>
            <a:picLocks noChangeAspect="1"/>
          </p:cNvPicPr>
          <p:nvPr/>
        </p:nvPicPr>
        <p:blipFill rotWithShape="1">
          <a:blip r:embed="rId3"/>
          <a:srcRect l="14961" t="-1930" r="19174" b="1"/>
          <a:stretch/>
        </p:blipFill>
        <p:spPr>
          <a:xfrm>
            <a:off x="344039" y="2509649"/>
            <a:ext cx="1814148" cy="2087771"/>
          </a:xfrm>
          <a:prstGeom prst="rect">
            <a:avLst/>
          </a:prstGeom>
        </p:spPr>
      </p:pic>
      <p:pic>
        <p:nvPicPr>
          <p:cNvPr id="21" name="Image 20">
            <a:extLst>
              <a:ext uri="{FF2B5EF4-FFF2-40B4-BE49-F238E27FC236}">
                <a16:creationId xmlns:a16="http://schemas.microsoft.com/office/drawing/2014/main" id="{B79CE03E-1911-2A15-5B5F-79ED18182994}"/>
              </a:ext>
            </a:extLst>
          </p:cNvPr>
          <p:cNvPicPr>
            <a:picLocks noChangeAspect="1"/>
          </p:cNvPicPr>
          <p:nvPr/>
        </p:nvPicPr>
        <p:blipFill>
          <a:blip r:embed="rId4"/>
          <a:stretch>
            <a:fillRect/>
          </a:stretch>
        </p:blipFill>
        <p:spPr>
          <a:xfrm>
            <a:off x="2103696" y="929905"/>
            <a:ext cx="2097793" cy="1265545"/>
          </a:xfrm>
          <a:prstGeom prst="rect">
            <a:avLst/>
          </a:prstGeom>
        </p:spPr>
      </p:pic>
      <p:pic>
        <p:nvPicPr>
          <p:cNvPr id="23" name="Image 22">
            <a:extLst>
              <a:ext uri="{FF2B5EF4-FFF2-40B4-BE49-F238E27FC236}">
                <a16:creationId xmlns:a16="http://schemas.microsoft.com/office/drawing/2014/main" id="{558380F4-60CF-4746-7ED1-0C23AFE9187D}"/>
              </a:ext>
            </a:extLst>
          </p:cNvPr>
          <p:cNvPicPr>
            <a:picLocks noChangeAspect="1"/>
          </p:cNvPicPr>
          <p:nvPr/>
        </p:nvPicPr>
        <p:blipFill>
          <a:blip r:embed="rId5"/>
          <a:stretch>
            <a:fillRect/>
          </a:stretch>
        </p:blipFill>
        <p:spPr>
          <a:xfrm>
            <a:off x="4616134" y="944273"/>
            <a:ext cx="2087575" cy="1253594"/>
          </a:xfrm>
          <a:prstGeom prst="rect">
            <a:avLst/>
          </a:prstGeom>
        </p:spPr>
      </p:pic>
      <p:pic>
        <p:nvPicPr>
          <p:cNvPr id="1026" name="Picture 2">
            <a:extLst>
              <a:ext uri="{FF2B5EF4-FFF2-40B4-BE49-F238E27FC236}">
                <a16:creationId xmlns:a16="http://schemas.microsoft.com/office/drawing/2014/main" id="{4D52C2C8-4F5E-A5D9-036C-18C88CED13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360"/>
          <a:stretch/>
        </p:blipFill>
        <p:spPr bwMode="auto">
          <a:xfrm>
            <a:off x="8952613" y="4448151"/>
            <a:ext cx="2089298" cy="1684798"/>
          </a:xfrm>
          <a:prstGeom prst="rect">
            <a:avLst/>
          </a:prstGeom>
          <a:ln w="50800">
            <a:solidFill>
              <a:schemeClr val="bg1"/>
            </a:solidFill>
            <a:miter lim="800000"/>
          </a:ln>
          <a:extLst>
            <a:ext uri="{909E8E84-426E-40DD-AFC4-6F175D3DCCD1}">
              <a14:hiddenFill xmlns:a14="http://schemas.microsoft.com/office/drawing/2010/main">
                <a:solidFill>
                  <a:srgbClr val="FFFFFF"/>
                </a:solidFill>
              </a14:hiddenFill>
            </a:ext>
          </a:extLst>
        </p:spPr>
      </p:pic>
      <p:pic>
        <p:nvPicPr>
          <p:cNvPr id="24" name="Image 23">
            <a:extLst>
              <a:ext uri="{FF2B5EF4-FFF2-40B4-BE49-F238E27FC236}">
                <a16:creationId xmlns:a16="http://schemas.microsoft.com/office/drawing/2014/main" id="{97438237-EA52-1B22-573A-E32EB5D20AC2}"/>
              </a:ext>
            </a:extLst>
          </p:cNvPr>
          <p:cNvPicPr>
            <a:picLocks noChangeAspect="1"/>
          </p:cNvPicPr>
          <p:nvPr/>
        </p:nvPicPr>
        <p:blipFill>
          <a:blip r:embed="rId7"/>
          <a:stretch>
            <a:fillRect/>
          </a:stretch>
        </p:blipFill>
        <p:spPr>
          <a:xfrm>
            <a:off x="7549573" y="5112589"/>
            <a:ext cx="1017808" cy="1017808"/>
          </a:xfrm>
          <a:prstGeom prst="rect">
            <a:avLst/>
          </a:prstGeom>
        </p:spPr>
      </p:pic>
      <p:sp>
        <p:nvSpPr>
          <p:cNvPr id="25" name="ZoneTexte 24">
            <a:extLst>
              <a:ext uri="{FF2B5EF4-FFF2-40B4-BE49-F238E27FC236}">
                <a16:creationId xmlns:a16="http://schemas.microsoft.com/office/drawing/2014/main" id="{6EDA6BAF-EECC-5D3A-8DA3-F57A77CCFF54}"/>
              </a:ext>
            </a:extLst>
          </p:cNvPr>
          <p:cNvSpPr txBox="1"/>
          <p:nvPr/>
        </p:nvSpPr>
        <p:spPr>
          <a:xfrm>
            <a:off x="3683447" y="5267550"/>
            <a:ext cx="3716082" cy="707886"/>
          </a:xfrm>
          <a:prstGeom prst="rect">
            <a:avLst/>
          </a:prstGeom>
          <a:noFill/>
        </p:spPr>
        <p:txBody>
          <a:bodyPr wrap="none" rtlCol="0">
            <a:spAutoFit/>
          </a:bodyPr>
          <a:lstStyle/>
          <a:p>
            <a:pPr algn="r"/>
            <a:r>
              <a:rPr lang="fr-FR" sz="2000" b="1" dirty="0">
                <a:solidFill>
                  <a:srgbClr val="F4C692"/>
                </a:solidFill>
                <a:latin typeface="Arial" panose="020B0604020202020204" pitchFamily="34" charset="0"/>
                <a:cs typeface="Arial" panose="020B0604020202020204" pitchFamily="34" charset="0"/>
              </a:rPr>
              <a:t>cerclepolioplus.org/rejoindre</a:t>
            </a:r>
            <a:br>
              <a:rPr lang="fr-FR" sz="2000" b="1" dirty="0">
                <a:solidFill>
                  <a:srgbClr val="F4C692"/>
                </a:solidFill>
                <a:latin typeface="Arial" panose="020B0604020202020204" pitchFamily="34" charset="0"/>
                <a:cs typeface="Arial" panose="020B0604020202020204" pitchFamily="34" charset="0"/>
              </a:rPr>
            </a:br>
            <a:r>
              <a:rPr lang="fr-FR" sz="2000" b="1" dirty="0">
                <a:solidFill>
                  <a:srgbClr val="F4C692"/>
                </a:solidFill>
                <a:latin typeface="Arial" panose="020B0604020202020204" pitchFamily="34" charset="0"/>
                <a:cs typeface="Arial" panose="020B0604020202020204" pitchFamily="34" charset="0"/>
              </a:rPr>
              <a:t>endpolio.org/</a:t>
            </a:r>
            <a:r>
              <a:rPr lang="fr-FR" sz="2000" b="1" dirty="0" err="1">
                <a:solidFill>
                  <a:srgbClr val="F4C692"/>
                </a:solidFill>
                <a:latin typeface="Arial" panose="020B0604020202020204" pitchFamily="34" charset="0"/>
                <a:cs typeface="Arial" panose="020B0604020202020204" pitchFamily="34" charset="0"/>
              </a:rPr>
              <a:t>donate</a:t>
            </a:r>
            <a:endParaRPr lang="fr-FR" sz="2000" b="1" dirty="0">
              <a:solidFill>
                <a:srgbClr val="F4C69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177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A7A91"/>
        </a:solidFill>
        <a:effectLst/>
      </p:bgPr>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A29122CF-97BC-CAEB-B6B5-895C3E409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69" y="290996"/>
            <a:ext cx="2553684" cy="708404"/>
          </a:xfrm>
          <a:prstGeom prst="rect">
            <a:avLst/>
          </a:prstGeom>
        </p:spPr>
      </p:pic>
      <p:pic>
        <p:nvPicPr>
          <p:cNvPr id="16" name="Image 15">
            <a:extLst>
              <a:ext uri="{FF2B5EF4-FFF2-40B4-BE49-F238E27FC236}">
                <a16:creationId xmlns:a16="http://schemas.microsoft.com/office/drawing/2014/main" id="{5ABE1AC8-1273-BE16-FBA4-CBC0A56797DD}"/>
              </a:ext>
            </a:extLst>
          </p:cNvPr>
          <p:cNvPicPr>
            <a:picLocks noChangeAspect="1"/>
          </p:cNvPicPr>
          <p:nvPr/>
        </p:nvPicPr>
        <p:blipFill>
          <a:blip r:embed="rId3"/>
          <a:stretch>
            <a:fillRect/>
          </a:stretch>
        </p:blipFill>
        <p:spPr>
          <a:xfrm>
            <a:off x="1792639" y="2734223"/>
            <a:ext cx="1389554" cy="1389554"/>
          </a:xfrm>
          <a:prstGeom prst="rect">
            <a:avLst/>
          </a:prstGeom>
        </p:spPr>
      </p:pic>
      <p:sp>
        <p:nvSpPr>
          <p:cNvPr id="19" name="ZoneTexte 18">
            <a:extLst>
              <a:ext uri="{FF2B5EF4-FFF2-40B4-BE49-F238E27FC236}">
                <a16:creationId xmlns:a16="http://schemas.microsoft.com/office/drawing/2014/main" id="{4345216B-4059-DA19-B800-B33B6B3384B7}"/>
              </a:ext>
            </a:extLst>
          </p:cNvPr>
          <p:cNvSpPr txBox="1"/>
          <p:nvPr/>
        </p:nvSpPr>
        <p:spPr>
          <a:xfrm>
            <a:off x="119614" y="5696822"/>
            <a:ext cx="5291971" cy="1015663"/>
          </a:xfrm>
          <a:prstGeom prst="rect">
            <a:avLst/>
          </a:prstGeom>
          <a:noFill/>
        </p:spPr>
        <p:txBody>
          <a:bodyPr wrap="square" rtlCol="0">
            <a:spAutoFit/>
          </a:bodyPr>
          <a:lstStyle/>
          <a:p>
            <a:r>
              <a:rPr lang="fr-FR" sz="2000" b="1" dirty="0">
                <a:solidFill>
                  <a:schemeClr val="bg1"/>
                </a:solidFill>
                <a:highlight>
                  <a:srgbClr val="5A7A91"/>
                </a:highlight>
                <a:latin typeface="Arial" panose="020B0604020202020204" pitchFamily="34" charset="0"/>
                <a:cs typeface="Arial" panose="020B0604020202020204" pitchFamily="34" charset="0"/>
              </a:rPr>
              <a:t>PROGRAMME POLIOPLUS</a:t>
            </a:r>
            <a:br>
              <a:rPr lang="fr-FR" sz="2000" dirty="0">
                <a:solidFill>
                  <a:schemeClr val="bg1"/>
                </a:solidFill>
                <a:highlight>
                  <a:srgbClr val="5A7A91"/>
                </a:highlight>
                <a:latin typeface="Arial" panose="020B0604020202020204" pitchFamily="34" charset="0"/>
                <a:cs typeface="Arial" panose="020B0604020202020204" pitchFamily="34" charset="0"/>
              </a:rPr>
            </a:br>
            <a:r>
              <a:rPr lang="fr-FR" sz="2000" dirty="0">
                <a:solidFill>
                  <a:schemeClr val="bg1"/>
                </a:solidFill>
                <a:highlight>
                  <a:srgbClr val="5A7A91"/>
                </a:highlight>
                <a:latin typeface="Arial" panose="020B0604020202020204" pitchFamily="34" charset="0"/>
                <a:cs typeface="Arial" panose="020B0604020202020204" pitchFamily="34" charset="0"/>
              </a:rPr>
              <a:t>Campagne mondiale de vaccination pour</a:t>
            </a:r>
            <a:br>
              <a:rPr lang="fr-FR" sz="2000" dirty="0">
                <a:solidFill>
                  <a:schemeClr val="bg1"/>
                </a:solidFill>
                <a:highlight>
                  <a:srgbClr val="5A7A91"/>
                </a:highlight>
                <a:latin typeface="Arial" panose="020B0604020202020204" pitchFamily="34" charset="0"/>
                <a:cs typeface="Arial" panose="020B0604020202020204" pitchFamily="34" charset="0"/>
              </a:rPr>
            </a:br>
            <a:r>
              <a:rPr lang="fr-FR" sz="2000" dirty="0">
                <a:solidFill>
                  <a:schemeClr val="bg1"/>
                </a:solidFill>
                <a:highlight>
                  <a:srgbClr val="5A7A91"/>
                </a:highlight>
                <a:latin typeface="Arial" panose="020B0604020202020204" pitchFamily="34" charset="0"/>
                <a:cs typeface="Arial" panose="020B0604020202020204" pitchFamily="34" charset="0"/>
              </a:rPr>
              <a:t>l’éradication du virus sauvage de la polio</a:t>
            </a:r>
          </a:p>
        </p:txBody>
      </p:sp>
      <p:sp>
        <p:nvSpPr>
          <p:cNvPr id="20" name="ZoneTexte 19">
            <a:extLst>
              <a:ext uri="{FF2B5EF4-FFF2-40B4-BE49-F238E27FC236}">
                <a16:creationId xmlns:a16="http://schemas.microsoft.com/office/drawing/2014/main" id="{9167C25E-8D6C-ABC2-A7A5-43634A4EB11A}"/>
              </a:ext>
            </a:extLst>
          </p:cNvPr>
          <p:cNvSpPr txBox="1"/>
          <p:nvPr/>
        </p:nvSpPr>
        <p:spPr>
          <a:xfrm>
            <a:off x="276715" y="4273395"/>
            <a:ext cx="4421403" cy="830997"/>
          </a:xfrm>
          <a:prstGeom prst="rect">
            <a:avLst/>
          </a:prstGeom>
          <a:noFill/>
        </p:spPr>
        <p:txBody>
          <a:bodyPr wrap="none" rtlCol="0">
            <a:spAutoFit/>
          </a:bodyPr>
          <a:lstStyle/>
          <a:p>
            <a:pPr algn="ctr"/>
            <a:r>
              <a:rPr lang="fr-FR" sz="2400" b="1" dirty="0">
                <a:solidFill>
                  <a:srgbClr val="F4C692"/>
                </a:solidFill>
                <a:latin typeface="Arial" panose="020B0604020202020204" pitchFamily="34" charset="0"/>
                <a:cs typeface="Arial" panose="020B0604020202020204" pitchFamily="34" charset="0"/>
              </a:rPr>
              <a:t>cerclepolioplus.org/rejoindre</a:t>
            </a:r>
            <a:br>
              <a:rPr lang="fr-FR" sz="2400" b="1" dirty="0">
                <a:solidFill>
                  <a:srgbClr val="F4C692"/>
                </a:solidFill>
                <a:latin typeface="Arial" panose="020B0604020202020204" pitchFamily="34" charset="0"/>
                <a:cs typeface="Arial" panose="020B0604020202020204" pitchFamily="34" charset="0"/>
              </a:rPr>
            </a:br>
            <a:r>
              <a:rPr lang="fr-FR" sz="2400" b="1" dirty="0">
                <a:solidFill>
                  <a:srgbClr val="F4C692"/>
                </a:solidFill>
                <a:latin typeface="Arial" panose="020B0604020202020204" pitchFamily="34" charset="0"/>
                <a:cs typeface="Arial" panose="020B0604020202020204" pitchFamily="34" charset="0"/>
              </a:rPr>
              <a:t>endpolio.org/</a:t>
            </a:r>
            <a:r>
              <a:rPr lang="fr-FR" sz="2400" b="1" dirty="0" err="1">
                <a:solidFill>
                  <a:srgbClr val="F4C692"/>
                </a:solidFill>
                <a:latin typeface="Arial" panose="020B0604020202020204" pitchFamily="34" charset="0"/>
                <a:cs typeface="Arial" panose="020B0604020202020204" pitchFamily="34" charset="0"/>
              </a:rPr>
              <a:t>donate</a:t>
            </a:r>
            <a:endParaRPr lang="fr-FR" sz="2400" b="1" dirty="0">
              <a:solidFill>
                <a:srgbClr val="F4C692"/>
              </a:solidFill>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750E366B-B1B5-BFA9-6038-0800F08C0431}"/>
              </a:ext>
            </a:extLst>
          </p:cNvPr>
          <p:cNvSpPr txBox="1"/>
          <p:nvPr/>
        </p:nvSpPr>
        <p:spPr>
          <a:xfrm>
            <a:off x="119614" y="1304668"/>
            <a:ext cx="4291559" cy="707886"/>
          </a:xfrm>
          <a:prstGeom prst="rect">
            <a:avLst/>
          </a:prstGeom>
          <a:noFill/>
        </p:spPr>
        <p:txBody>
          <a:bodyPr wrap="none" rtlCol="0">
            <a:spAutoFit/>
          </a:bodyPr>
          <a:lstStyle/>
          <a:p>
            <a:r>
              <a:rPr lang="fr-FR" sz="2000" dirty="0">
                <a:solidFill>
                  <a:schemeClr val="bg1"/>
                </a:solidFill>
                <a:highlight>
                  <a:srgbClr val="5A7A91"/>
                </a:highlight>
                <a:latin typeface="Arial" panose="020B0604020202020204" pitchFamily="34" charset="0"/>
                <a:cs typeface="Arial" panose="020B0604020202020204" pitchFamily="34" charset="0"/>
              </a:rPr>
              <a:t>Semaine mondiale de la vaccination</a:t>
            </a:r>
            <a:br>
              <a:rPr lang="fr-FR" sz="2000" dirty="0">
                <a:solidFill>
                  <a:schemeClr val="bg1"/>
                </a:solidFill>
                <a:highlight>
                  <a:srgbClr val="5A7A91"/>
                </a:highlight>
                <a:latin typeface="Arial" panose="020B0604020202020204" pitchFamily="34" charset="0"/>
                <a:cs typeface="Arial" panose="020B0604020202020204" pitchFamily="34" charset="0"/>
              </a:rPr>
            </a:br>
            <a:r>
              <a:rPr lang="fr-FR" sz="2000" dirty="0">
                <a:solidFill>
                  <a:schemeClr val="bg1"/>
                </a:solidFill>
                <a:highlight>
                  <a:srgbClr val="5A7A91"/>
                </a:highlight>
                <a:latin typeface="Arial" panose="020B0604020202020204" pitchFamily="34" charset="0"/>
                <a:cs typeface="Arial" panose="020B0604020202020204" pitchFamily="34" charset="0"/>
              </a:rPr>
              <a:t>du 24 au 30 avril 2023</a:t>
            </a:r>
          </a:p>
        </p:txBody>
      </p:sp>
      <p:pic>
        <p:nvPicPr>
          <p:cNvPr id="3" name="Image 2">
            <a:extLst>
              <a:ext uri="{FF2B5EF4-FFF2-40B4-BE49-F238E27FC236}">
                <a16:creationId xmlns:a16="http://schemas.microsoft.com/office/drawing/2014/main" id="{460CA844-7D87-BE12-4F8E-9F53433B01F4}"/>
              </a:ext>
            </a:extLst>
          </p:cNvPr>
          <p:cNvPicPr>
            <a:picLocks noChangeAspect="1"/>
          </p:cNvPicPr>
          <p:nvPr/>
        </p:nvPicPr>
        <p:blipFill>
          <a:blip r:embed="rId4"/>
          <a:stretch>
            <a:fillRect/>
          </a:stretch>
        </p:blipFill>
        <p:spPr>
          <a:xfrm>
            <a:off x="5533796" y="0"/>
            <a:ext cx="6658204" cy="6858000"/>
          </a:xfrm>
          <a:prstGeom prst="rect">
            <a:avLst/>
          </a:prstGeom>
        </p:spPr>
      </p:pic>
    </p:spTree>
    <p:extLst>
      <p:ext uri="{BB962C8B-B14F-4D97-AF65-F5344CB8AC3E}">
        <p14:creationId xmlns:p14="http://schemas.microsoft.com/office/powerpoint/2010/main" val="25207704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346</Words>
  <Application>Microsoft Office PowerPoint</Application>
  <PresentationFormat>Grand écran</PresentationFormat>
  <Paragraphs>24</Paragraphs>
  <Slides>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Pierre-Marie</dc:creator>
  <cp:lastModifiedBy>Pierre-Marie</cp:lastModifiedBy>
  <cp:revision>2</cp:revision>
  <dcterms:created xsi:type="dcterms:W3CDTF">2023-04-23T07:51:38Z</dcterms:created>
  <dcterms:modified xsi:type="dcterms:W3CDTF">2023-04-23T08:28:51Z</dcterms:modified>
</cp:coreProperties>
</file>